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540" r:id="rId2"/>
    <p:sldId id="541" r:id="rId3"/>
    <p:sldId id="542" r:id="rId4"/>
    <p:sldId id="544" r:id="rId5"/>
    <p:sldId id="543" r:id="rId6"/>
    <p:sldId id="550" r:id="rId7"/>
    <p:sldId id="545" r:id="rId8"/>
    <p:sldId id="546" r:id="rId9"/>
    <p:sldId id="549" r:id="rId10"/>
    <p:sldId id="548" r:id="rId11"/>
    <p:sldId id="533" r:id="rId12"/>
  </p:sldIdLst>
  <p:sldSz cx="9144000" cy="6858000" type="screen4x3"/>
  <p:notesSz cx="6858000" cy="9144000"/>
  <p:defaultTextStyle>
    <a:defPPr>
      <a:defRPr lang="fr-FR"/>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00"/>
    <a:srgbClr val="F0F036"/>
    <a:srgbClr val="006600"/>
    <a:srgbClr val="0000CC"/>
    <a:srgbClr val="00FF00"/>
    <a:srgbClr val="27AD03"/>
    <a:srgbClr val="993300"/>
    <a:srgbClr val="00CC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8" autoAdjust="0"/>
    <p:restoredTop sz="90929"/>
  </p:normalViewPr>
  <p:slideViewPr>
    <p:cSldViewPr>
      <p:cViewPr>
        <p:scale>
          <a:sx n="105" d="100"/>
          <a:sy n="105" d="100"/>
        </p:scale>
        <p:origin x="-91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8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4FB0E780-58E0-45C9-A088-5117C44FE452}" type="slidenum">
              <a:rPr lang="fr-FR"/>
              <a:pPr>
                <a:defRPr/>
              </a:pPr>
              <a:t>‹N°›</a:t>
            </a:fld>
            <a:endParaRPr lang="fr-FR"/>
          </a:p>
        </p:txBody>
      </p:sp>
    </p:spTree>
    <p:extLst>
      <p:ext uri="{BB962C8B-B14F-4D97-AF65-F5344CB8AC3E}">
        <p14:creationId xmlns:p14="http://schemas.microsoft.com/office/powerpoint/2010/main" val="2303620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1</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10</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11</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2</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3</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4</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5</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6</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7</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8</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987E4F-317E-47E5-9ACE-D9A1B4AB597A}" type="slidenum">
              <a:rPr lang="fr-FR" altLang="fr-FR" smtClean="0"/>
              <a:pPr eaLnBrk="1" hangingPunct="1">
                <a:spcBef>
                  <a:spcPct val="0"/>
                </a:spcBef>
              </a:pPr>
              <a:t>9</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defRPr/>
            </a:pPr>
            <a:endParaRPr kumimoji="1" lang="en-GB" altLang="fr-FR" b="0">
              <a:cs typeface="+mn-cs"/>
            </a:endParaRPr>
          </a:p>
        </p:txBody>
      </p:sp>
      <p:pic>
        <p:nvPicPr>
          <p:cNvPr id="5" name="Picture 3" descr="A:\minisp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defRPr/>
            </a:pPr>
            <a:endParaRPr kumimoji="1" lang="en-GB" altLang="fr-FR" b="0">
              <a:cs typeface="+mn-cs"/>
            </a:endParaRPr>
          </a:p>
        </p:txBody>
      </p:sp>
      <p:pic>
        <p:nvPicPr>
          <p:cNvPr id="7" name="Picture 5" descr="A:\minispir.GIF"/>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Grp="1" noChangeArrowheads="1"/>
          </p:cNvSpPr>
          <p:nvPr>
            <p:ph type="ctrTitle"/>
          </p:nvPr>
        </p:nvSpPr>
        <p:spPr>
          <a:xfrm>
            <a:off x="914400" y="2057400"/>
            <a:ext cx="7721600" cy="1143000"/>
          </a:xfrm>
        </p:spPr>
        <p:txBody>
          <a:bodyPr/>
          <a:lstStyle>
            <a:lvl1pPr>
              <a:defRPr/>
            </a:lvl1pPr>
          </a:lstStyle>
          <a:p>
            <a:r>
              <a:rPr lang="fr-FR"/>
              <a:t>Cliquez pour modifier le style du titre du masque</a:t>
            </a:r>
          </a:p>
        </p:txBody>
      </p:sp>
      <p:sp>
        <p:nvSpPr>
          <p:cNvPr id="922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fr-FR"/>
              <a:t>Cliquez pour modifier le style des sous-titres du masque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fr-F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r>
              <a:rPr lang="fr-FR"/>
              <a:t>25-01-10</a:t>
            </a: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2F1CD0A4-0315-427C-AD0C-515B94B5FF87}" type="slidenum">
              <a:rPr lang="fr-FR"/>
              <a:pPr>
                <a:defRPr/>
              </a:pPr>
              <a:t>‹N°›</a:t>
            </a:fld>
            <a:endParaRPr lang="fr-FR"/>
          </a:p>
        </p:txBody>
      </p:sp>
    </p:spTree>
    <p:extLst>
      <p:ext uri="{BB962C8B-B14F-4D97-AF65-F5344CB8AC3E}">
        <p14:creationId xmlns:p14="http://schemas.microsoft.com/office/powerpoint/2010/main" val="95422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6" name="Rectangle 10"/>
          <p:cNvSpPr>
            <a:spLocks noGrp="1" noChangeArrowheads="1"/>
          </p:cNvSpPr>
          <p:nvPr>
            <p:ph type="sldNum" sz="quarter" idx="12"/>
          </p:nvPr>
        </p:nvSpPr>
        <p:spPr>
          <a:ln/>
        </p:spPr>
        <p:txBody>
          <a:bodyPr/>
          <a:lstStyle>
            <a:lvl1pPr>
              <a:defRPr/>
            </a:lvl1pPr>
          </a:lstStyle>
          <a:p>
            <a:pPr>
              <a:defRPr/>
            </a:pPr>
            <a:fld id="{6209FFA7-D050-4718-85A7-8D41E5432501}" type="slidenum">
              <a:rPr lang="fr-FR"/>
              <a:pPr>
                <a:defRPr/>
              </a:pPr>
              <a:t>‹N°›</a:t>
            </a:fld>
            <a:endParaRPr lang="fr-FR"/>
          </a:p>
        </p:txBody>
      </p:sp>
    </p:spTree>
    <p:extLst>
      <p:ext uri="{BB962C8B-B14F-4D97-AF65-F5344CB8AC3E}">
        <p14:creationId xmlns:p14="http://schemas.microsoft.com/office/powerpoint/2010/main" val="4148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381000"/>
            <a:ext cx="55626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6" name="Rectangle 10"/>
          <p:cNvSpPr>
            <a:spLocks noGrp="1" noChangeArrowheads="1"/>
          </p:cNvSpPr>
          <p:nvPr>
            <p:ph type="sldNum" sz="quarter" idx="12"/>
          </p:nvPr>
        </p:nvSpPr>
        <p:spPr>
          <a:ln/>
        </p:spPr>
        <p:txBody>
          <a:bodyPr/>
          <a:lstStyle>
            <a:lvl1pPr>
              <a:defRPr/>
            </a:lvl1pPr>
          </a:lstStyle>
          <a:p>
            <a:pPr>
              <a:defRPr/>
            </a:pPr>
            <a:fld id="{942EBF96-351E-463D-8863-B72133ECF56B}" type="slidenum">
              <a:rPr lang="fr-FR"/>
              <a:pPr>
                <a:defRPr/>
              </a:pPr>
              <a:t>‹N°›</a:t>
            </a:fld>
            <a:endParaRPr lang="fr-FR"/>
          </a:p>
        </p:txBody>
      </p:sp>
    </p:spTree>
    <p:extLst>
      <p:ext uri="{BB962C8B-B14F-4D97-AF65-F5344CB8AC3E}">
        <p14:creationId xmlns:p14="http://schemas.microsoft.com/office/powerpoint/2010/main" val="193012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6" name="Rectangle 10"/>
          <p:cNvSpPr>
            <a:spLocks noGrp="1" noChangeArrowheads="1"/>
          </p:cNvSpPr>
          <p:nvPr>
            <p:ph type="sldNum" sz="quarter" idx="12"/>
          </p:nvPr>
        </p:nvSpPr>
        <p:spPr>
          <a:ln/>
        </p:spPr>
        <p:txBody>
          <a:bodyPr/>
          <a:lstStyle>
            <a:lvl1pPr>
              <a:defRPr/>
            </a:lvl1pPr>
          </a:lstStyle>
          <a:p>
            <a:pPr>
              <a:defRPr/>
            </a:pPr>
            <a:fld id="{F0EBF92D-71BA-4844-AC1B-D0E863AC5AFD}" type="slidenum">
              <a:rPr lang="fr-FR"/>
              <a:pPr>
                <a:defRPr/>
              </a:pPr>
              <a:t>‹N°›</a:t>
            </a:fld>
            <a:endParaRPr lang="fr-FR"/>
          </a:p>
        </p:txBody>
      </p:sp>
    </p:spTree>
    <p:extLst>
      <p:ext uri="{BB962C8B-B14F-4D97-AF65-F5344CB8AC3E}">
        <p14:creationId xmlns:p14="http://schemas.microsoft.com/office/powerpoint/2010/main" val="205328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6" name="Rectangle 10"/>
          <p:cNvSpPr>
            <a:spLocks noGrp="1" noChangeArrowheads="1"/>
          </p:cNvSpPr>
          <p:nvPr>
            <p:ph type="sldNum" sz="quarter" idx="12"/>
          </p:nvPr>
        </p:nvSpPr>
        <p:spPr>
          <a:ln/>
        </p:spPr>
        <p:txBody>
          <a:bodyPr/>
          <a:lstStyle>
            <a:lvl1pPr>
              <a:defRPr/>
            </a:lvl1pPr>
          </a:lstStyle>
          <a:p>
            <a:pPr>
              <a:defRPr/>
            </a:pPr>
            <a:fld id="{399FCCD1-880E-4159-B121-8EA894595128}" type="slidenum">
              <a:rPr lang="fr-FR"/>
              <a:pPr>
                <a:defRPr/>
              </a:pPr>
              <a:t>‹N°›</a:t>
            </a:fld>
            <a:endParaRPr lang="fr-FR"/>
          </a:p>
        </p:txBody>
      </p:sp>
    </p:spTree>
    <p:extLst>
      <p:ext uri="{BB962C8B-B14F-4D97-AF65-F5344CB8AC3E}">
        <p14:creationId xmlns:p14="http://schemas.microsoft.com/office/powerpoint/2010/main" val="82936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7" name="Rectangle 10"/>
          <p:cNvSpPr>
            <a:spLocks noGrp="1" noChangeArrowheads="1"/>
          </p:cNvSpPr>
          <p:nvPr>
            <p:ph type="sldNum" sz="quarter" idx="12"/>
          </p:nvPr>
        </p:nvSpPr>
        <p:spPr>
          <a:ln/>
        </p:spPr>
        <p:txBody>
          <a:bodyPr/>
          <a:lstStyle>
            <a:lvl1pPr>
              <a:defRPr/>
            </a:lvl1pPr>
          </a:lstStyle>
          <a:p>
            <a:pPr>
              <a:defRPr/>
            </a:pPr>
            <a:fld id="{A8586E67-6722-4F6E-AF34-D790329EBF85}" type="slidenum">
              <a:rPr lang="fr-FR"/>
              <a:pPr>
                <a:defRPr/>
              </a:pPr>
              <a:t>‹N°›</a:t>
            </a:fld>
            <a:endParaRPr lang="fr-FR"/>
          </a:p>
        </p:txBody>
      </p:sp>
    </p:spTree>
    <p:extLst>
      <p:ext uri="{BB962C8B-B14F-4D97-AF65-F5344CB8AC3E}">
        <p14:creationId xmlns:p14="http://schemas.microsoft.com/office/powerpoint/2010/main" val="260943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9" name="Rectangle 10"/>
          <p:cNvSpPr>
            <a:spLocks noGrp="1" noChangeArrowheads="1"/>
          </p:cNvSpPr>
          <p:nvPr>
            <p:ph type="sldNum" sz="quarter" idx="12"/>
          </p:nvPr>
        </p:nvSpPr>
        <p:spPr>
          <a:ln/>
        </p:spPr>
        <p:txBody>
          <a:bodyPr/>
          <a:lstStyle>
            <a:lvl1pPr>
              <a:defRPr/>
            </a:lvl1pPr>
          </a:lstStyle>
          <a:p>
            <a:pPr>
              <a:defRPr/>
            </a:pPr>
            <a:fld id="{D5BAE8B5-9029-444F-A4C2-93869CC3677E}" type="slidenum">
              <a:rPr lang="fr-FR"/>
              <a:pPr>
                <a:defRPr/>
              </a:pPr>
              <a:t>‹N°›</a:t>
            </a:fld>
            <a:endParaRPr lang="fr-FR"/>
          </a:p>
        </p:txBody>
      </p:sp>
    </p:spTree>
    <p:extLst>
      <p:ext uri="{BB962C8B-B14F-4D97-AF65-F5344CB8AC3E}">
        <p14:creationId xmlns:p14="http://schemas.microsoft.com/office/powerpoint/2010/main" val="13600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5" name="Rectangle 10"/>
          <p:cNvSpPr>
            <a:spLocks noGrp="1" noChangeArrowheads="1"/>
          </p:cNvSpPr>
          <p:nvPr>
            <p:ph type="sldNum" sz="quarter" idx="12"/>
          </p:nvPr>
        </p:nvSpPr>
        <p:spPr>
          <a:ln/>
        </p:spPr>
        <p:txBody>
          <a:bodyPr/>
          <a:lstStyle>
            <a:lvl1pPr>
              <a:defRPr/>
            </a:lvl1pPr>
          </a:lstStyle>
          <a:p>
            <a:pPr>
              <a:defRPr/>
            </a:pPr>
            <a:fld id="{EAD81D6E-A087-448D-A3AC-5EF4D65248BF}" type="slidenum">
              <a:rPr lang="fr-FR"/>
              <a:pPr>
                <a:defRPr/>
              </a:pPr>
              <a:t>‹N°›</a:t>
            </a:fld>
            <a:endParaRPr lang="fr-FR"/>
          </a:p>
        </p:txBody>
      </p:sp>
    </p:spTree>
    <p:extLst>
      <p:ext uri="{BB962C8B-B14F-4D97-AF65-F5344CB8AC3E}">
        <p14:creationId xmlns:p14="http://schemas.microsoft.com/office/powerpoint/2010/main" val="123540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4" name="Rectangle 10"/>
          <p:cNvSpPr>
            <a:spLocks noGrp="1" noChangeArrowheads="1"/>
          </p:cNvSpPr>
          <p:nvPr>
            <p:ph type="sldNum" sz="quarter" idx="12"/>
          </p:nvPr>
        </p:nvSpPr>
        <p:spPr>
          <a:ln/>
        </p:spPr>
        <p:txBody>
          <a:bodyPr/>
          <a:lstStyle>
            <a:lvl1pPr>
              <a:defRPr/>
            </a:lvl1pPr>
          </a:lstStyle>
          <a:p>
            <a:pPr>
              <a:defRPr/>
            </a:pPr>
            <a:fld id="{7A8A0873-2A60-4E76-905D-7875CB89EC48}" type="slidenum">
              <a:rPr lang="fr-FR"/>
              <a:pPr>
                <a:defRPr/>
              </a:pPr>
              <a:t>‹N°›</a:t>
            </a:fld>
            <a:endParaRPr lang="fr-FR"/>
          </a:p>
        </p:txBody>
      </p:sp>
    </p:spTree>
    <p:extLst>
      <p:ext uri="{BB962C8B-B14F-4D97-AF65-F5344CB8AC3E}">
        <p14:creationId xmlns:p14="http://schemas.microsoft.com/office/powerpoint/2010/main" val="194046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7" name="Rectangle 10"/>
          <p:cNvSpPr>
            <a:spLocks noGrp="1" noChangeArrowheads="1"/>
          </p:cNvSpPr>
          <p:nvPr>
            <p:ph type="sldNum" sz="quarter" idx="12"/>
          </p:nvPr>
        </p:nvSpPr>
        <p:spPr>
          <a:ln/>
        </p:spPr>
        <p:txBody>
          <a:bodyPr/>
          <a:lstStyle>
            <a:lvl1pPr>
              <a:defRPr/>
            </a:lvl1pPr>
          </a:lstStyle>
          <a:p>
            <a:pPr>
              <a:defRPr/>
            </a:pPr>
            <a:fld id="{FAFDD20D-2870-4F20-9057-D1AD54D55986}" type="slidenum">
              <a:rPr lang="fr-FR"/>
              <a:pPr>
                <a:defRPr/>
              </a:pPr>
              <a:t>‹N°›</a:t>
            </a:fld>
            <a:endParaRPr lang="fr-FR"/>
          </a:p>
        </p:txBody>
      </p:sp>
    </p:spTree>
    <p:extLst>
      <p:ext uri="{BB962C8B-B14F-4D97-AF65-F5344CB8AC3E}">
        <p14:creationId xmlns:p14="http://schemas.microsoft.com/office/powerpoint/2010/main" val="275094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r>
              <a:rPr lang="fr-FR"/>
              <a:t>25-01-10</a:t>
            </a:r>
          </a:p>
        </p:txBody>
      </p:sp>
      <p:sp>
        <p:nvSpPr>
          <p:cNvPr id="7" name="Rectangle 10"/>
          <p:cNvSpPr>
            <a:spLocks noGrp="1" noChangeArrowheads="1"/>
          </p:cNvSpPr>
          <p:nvPr>
            <p:ph type="sldNum" sz="quarter" idx="12"/>
          </p:nvPr>
        </p:nvSpPr>
        <p:spPr>
          <a:ln/>
        </p:spPr>
        <p:txBody>
          <a:bodyPr/>
          <a:lstStyle>
            <a:lvl1pPr>
              <a:defRPr/>
            </a:lvl1pPr>
          </a:lstStyle>
          <a:p>
            <a:pPr>
              <a:defRPr/>
            </a:pPr>
            <a:fld id="{824197B1-B0C8-434C-94E4-26FFF2D8EA26}" type="slidenum">
              <a:rPr lang="fr-FR"/>
              <a:pPr>
                <a:defRPr/>
              </a:pPr>
              <a:t>‹N°›</a:t>
            </a:fld>
            <a:endParaRPr lang="fr-FR"/>
          </a:p>
        </p:txBody>
      </p:sp>
    </p:spTree>
    <p:extLst>
      <p:ext uri="{BB962C8B-B14F-4D97-AF65-F5344CB8AC3E}">
        <p14:creationId xmlns:p14="http://schemas.microsoft.com/office/powerpoint/2010/main" val="97082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defRPr/>
            </a:pPr>
            <a:endParaRPr kumimoji="1" lang="en-GB" altLang="fr-FR" b="0">
              <a:cs typeface="+mn-cs"/>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028" name="Picture 4" descr="A:\minispir.GIF"/>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minispir.GIF"/>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820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cs typeface="+mn-cs"/>
              </a:defRPr>
            </a:lvl1pPr>
          </a:lstStyle>
          <a:p>
            <a:pPr>
              <a:defRPr/>
            </a:pPr>
            <a:endParaRPr lang="fr-FR"/>
          </a:p>
        </p:txBody>
      </p:sp>
      <p:sp>
        <p:nvSpPr>
          <p:cNvPr id="820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cs typeface="+mn-cs"/>
              </a:defRPr>
            </a:lvl1pPr>
          </a:lstStyle>
          <a:p>
            <a:pPr>
              <a:defRPr/>
            </a:pPr>
            <a:r>
              <a:rPr lang="fr-FR"/>
              <a:t>25-01-10</a:t>
            </a:r>
          </a:p>
        </p:txBody>
      </p:sp>
      <p:sp>
        <p:nvSpPr>
          <p:cNvPr id="820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cs typeface="+mn-cs"/>
              </a:defRPr>
            </a:lvl1pPr>
          </a:lstStyle>
          <a:p>
            <a:pPr>
              <a:defRPr/>
            </a:pPr>
            <a:fld id="{45648B67-7651-49C6-90A7-E056524C40F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2.jpeg"/><Relationship Id="rId4" Type="http://schemas.microsoft.com/office/2007/relationships/hdphoto" Target="../media/hdphoto3.wdp"/><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 9" descr="Logo2013FFRando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40160" cy="5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739" t="13940" r="12292"/>
          <a:stretch/>
        </p:blipFill>
        <p:spPr bwMode="auto">
          <a:xfrm>
            <a:off x="1065370" y="1124744"/>
            <a:ext cx="7853853" cy="475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SURICATE Tous sentinelle des sports de na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700808"/>
            <a:ext cx="620240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742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500"/>
                                  </p:stCondLst>
                                  <p:childTnLst>
                                    <p:set>
                                      <p:cBhvr>
                                        <p:cTn id="9" dur="1" fill="hold">
                                          <p:stCondLst>
                                            <p:cond delay="0"/>
                                          </p:stCondLst>
                                        </p:cTn>
                                        <p:tgtEl>
                                          <p:spTgt spid="3074"/>
                                        </p:tgtEl>
                                        <p:attrNameLst>
                                          <p:attrName>style.visibility</p:attrName>
                                        </p:attrNameLst>
                                      </p:cBhvr>
                                      <p:to>
                                        <p:strVal val="visible"/>
                                      </p:to>
                                    </p:set>
                                    <p:animEffect transition="in" filter="box(out)">
                                      <p:cBhvr>
                                        <p:cTn id="10" dur="3000"/>
                                        <p:tgtEl>
                                          <p:spTgt spid="3074"/>
                                        </p:tgtEl>
                                      </p:cBhvr>
                                    </p:animEffect>
                                  </p:childTnLst>
                                </p:cTn>
                              </p:par>
                            </p:childTnLst>
                          </p:cTn>
                        </p:par>
                        <p:par>
                          <p:cTn id="11" fill="hold">
                            <p:stCondLst>
                              <p:cond delay="3500"/>
                            </p:stCondLst>
                            <p:childTnLst>
                              <p:par>
                                <p:cTn id="12" presetID="16" presetClass="entr" presetSubtype="37" fill="hold" nodeType="afterEffect">
                                  <p:stCondLst>
                                    <p:cond delay="2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51863"/>
          <a:stretch/>
        </p:blipFill>
        <p:spPr bwMode="auto">
          <a:xfrm>
            <a:off x="5904343" y="1487718"/>
            <a:ext cx="2656882" cy="257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9" descr="Logo2013FFRando7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188640"/>
            <a:ext cx="1270793"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630112" y="367786"/>
            <a:ext cx="5526493" cy="400110"/>
          </a:xfrm>
          <a:prstGeom prst="rect">
            <a:avLst/>
          </a:prstGeom>
          <a:solidFill>
            <a:schemeClr val="bg1">
              <a:alpha val="60000"/>
            </a:schemeClr>
          </a:solidFill>
        </p:spPr>
        <p:txBody>
          <a:bodyPr wrap="square">
            <a:spAutoFit/>
          </a:bodyPr>
          <a:lstStyle/>
          <a:p>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tel. </a:t>
            </a:r>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Portable (suite)</a:t>
            </a:r>
            <a:endParaRPr lang="fr-FR" sz="2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6" name="ZoneTexte 15"/>
          <p:cNvSpPr txBox="1"/>
          <p:nvPr/>
        </p:nvSpPr>
        <p:spPr>
          <a:xfrm>
            <a:off x="1630112" y="1124744"/>
            <a:ext cx="3757871" cy="461665"/>
          </a:xfrm>
          <a:prstGeom prst="rect">
            <a:avLst/>
          </a:prstGeom>
          <a:solidFill>
            <a:srgbClr val="FFFF00"/>
          </a:solidFill>
        </p:spPr>
        <p:txBody>
          <a:bodyPr wrap="square" rtlCol="0">
            <a:spAutoFit/>
          </a:bodyPr>
          <a:lstStyle/>
          <a:p>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Les détails du problème</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7" name="ZoneTexte 16"/>
          <p:cNvSpPr txBox="1"/>
          <p:nvPr/>
        </p:nvSpPr>
        <p:spPr>
          <a:xfrm>
            <a:off x="2075615" y="2714043"/>
            <a:ext cx="3312368"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Décrire le problème</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14" name="ZoneTexte 13"/>
          <p:cNvSpPr txBox="1"/>
          <p:nvPr/>
        </p:nvSpPr>
        <p:spPr>
          <a:xfrm>
            <a:off x="2177148" y="2196204"/>
            <a:ext cx="3210835" cy="369332"/>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Toucher la zone de texte</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21" name="ZoneTexte 20"/>
          <p:cNvSpPr txBox="1"/>
          <p:nvPr/>
        </p:nvSpPr>
        <p:spPr>
          <a:xfrm>
            <a:off x="3473954" y="3879558"/>
            <a:ext cx="1691500"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Envoyer</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3" name="Rectangle à coins arrondis 2"/>
          <p:cNvSpPr/>
          <p:nvPr/>
        </p:nvSpPr>
        <p:spPr bwMode="auto">
          <a:xfrm>
            <a:off x="7638724" y="1553746"/>
            <a:ext cx="883905" cy="401229"/>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443" y="2128953"/>
            <a:ext cx="196373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à coins arrondis 21"/>
          <p:cNvSpPr/>
          <p:nvPr/>
        </p:nvSpPr>
        <p:spPr bwMode="auto">
          <a:xfrm>
            <a:off x="6012160" y="2128882"/>
            <a:ext cx="2390068" cy="1372126"/>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 name="ZoneTexte 18"/>
          <p:cNvSpPr txBox="1"/>
          <p:nvPr/>
        </p:nvSpPr>
        <p:spPr>
          <a:xfrm>
            <a:off x="1630112" y="1700808"/>
            <a:ext cx="3608276" cy="338554"/>
          </a:xfrm>
          <a:prstGeom prst="rect">
            <a:avLst/>
          </a:prstGeom>
          <a:noFill/>
        </p:spPr>
        <p:txBody>
          <a:bodyPr wrap="square" rtlCol="0">
            <a:spAutoFit/>
          </a:bodyPr>
          <a:lstStyle/>
          <a:p>
            <a:r>
              <a:rPr lang="fr-FR" sz="1600" dirty="0" smtClean="0">
                <a:latin typeface="Comic Sans MS" panose="030F0702030302020204" pitchFamily="66" charset="0"/>
              </a:rPr>
              <a:t>Sélectionner l’onglet Détails</a:t>
            </a:r>
            <a:endParaRPr lang="fr-FR" sz="1600" dirty="0">
              <a:latin typeface="Comic Sans MS" panose="030F0702030302020204" pitchFamily="66" charset="0"/>
            </a:endParaRPr>
          </a:p>
        </p:txBody>
      </p:sp>
      <p:sp>
        <p:nvSpPr>
          <p:cNvPr id="20" name="ZoneTexte 19"/>
          <p:cNvSpPr txBox="1"/>
          <p:nvPr/>
        </p:nvSpPr>
        <p:spPr>
          <a:xfrm>
            <a:off x="6131573" y="2178122"/>
            <a:ext cx="2172168" cy="1107996"/>
          </a:xfrm>
          <a:prstGeom prst="rect">
            <a:avLst/>
          </a:prstGeom>
          <a:solidFill>
            <a:schemeClr val="accent3"/>
          </a:solidFill>
        </p:spPr>
        <p:txBody>
          <a:bodyPr wrap="square" rtlCol="0">
            <a:spAutoFit/>
          </a:bodyPr>
          <a:lstStyle/>
          <a:p>
            <a:r>
              <a:rPr lang="fr-FR" sz="900" dirty="0" smtClean="0">
                <a:latin typeface="Comic Sans MS" panose="030F0702030302020204" pitchFamily="66" charset="0"/>
              </a:rPr>
              <a:t>Le potelet supportant la balise de continuité du PR « le circuit des 5 lavoirs » a été arraché et jeté sur le côté du chemin.</a:t>
            </a:r>
          </a:p>
          <a:p>
            <a:endParaRPr lang="fr-FR" sz="1000" dirty="0" smtClean="0">
              <a:latin typeface="Comic Sans MS" panose="030F0702030302020204" pitchFamily="66" charset="0"/>
            </a:endParaRPr>
          </a:p>
          <a:p>
            <a:endParaRPr lang="fr-FR" sz="1000" dirty="0">
              <a:latin typeface="Comic Sans MS" panose="030F0702030302020204" pitchFamily="66" charset="0"/>
            </a:endParaRPr>
          </a:p>
          <a:p>
            <a:endParaRPr lang="fr-FR" sz="1000" dirty="0">
              <a:latin typeface="Comic Sans MS" panose="030F0702030302020204" pitchFamily="66" charset="0"/>
            </a:endParaRPr>
          </a:p>
        </p:txBody>
      </p:sp>
      <p:sp>
        <p:nvSpPr>
          <p:cNvPr id="5" name="Rectangle à coins arrondis 4"/>
          <p:cNvSpPr/>
          <p:nvPr/>
        </p:nvSpPr>
        <p:spPr bwMode="auto">
          <a:xfrm>
            <a:off x="5805610" y="4126905"/>
            <a:ext cx="2878431" cy="534864"/>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621" y="4248598"/>
            <a:ext cx="2721938" cy="30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t="51500" b="43600"/>
          <a:stretch/>
        </p:blipFill>
        <p:spPr bwMode="auto">
          <a:xfrm>
            <a:off x="5911142" y="4256947"/>
            <a:ext cx="2650083" cy="28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178409" y="4037287"/>
            <a:ext cx="1404424" cy="1015663"/>
          </a:xfrm>
          <a:prstGeom prst="rect">
            <a:avLst/>
          </a:prstGeom>
          <a:noFill/>
        </p:spPr>
        <p:txBody>
          <a:bodyPr wrap="square" rtlCol="0">
            <a:spAutoFit/>
          </a:bodyPr>
          <a:lstStyle/>
          <a:p>
            <a:r>
              <a:rPr lang="fr-FR" sz="6000" dirty="0" smtClean="0">
                <a:sym typeface="Wingdings"/>
              </a:rPr>
              <a:t></a:t>
            </a:r>
            <a:endParaRPr lang="fr-FR" sz="6000" dirty="0"/>
          </a:p>
        </p:txBody>
      </p:sp>
    </p:spTree>
    <p:extLst>
      <p:ext uri="{BB962C8B-B14F-4D97-AF65-F5344CB8AC3E}">
        <p14:creationId xmlns:p14="http://schemas.microsoft.com/office/powerpoint/2010/main" val="249467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2000"/>
                                        <p:tgtEl>
                                          <p:spTgt spid="11266"/>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2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500"/>
                            </p:stCondLst>
                            <p:childTnLst>
                              <p:par>
                                <p:cTn id="29" presetID="2" presetClass="entr" presetSubtype="4" fill="hold" grpId="0" nodeType="afterEffect">
                                  <p:stCondLst>
                                    <p:cond delay="200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200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1000"/>
                                        <p:tgtEl>
                                          <p:spTgt spid="14"/>
                                        </p:tgtEl>
                                      </p:cBhvr>
                                    </p:animEffect>
                                  </p:childTnLst>
                                </p:cTn>
                              </p:par>
                            </p:childTnLst>
                          </p:cTn>
                        </p:par>
                        <p:par>
                          <p:cTn id="37" fill="hold">
                            <p:stCondLst>
                              <p:cond delay="6000"/>
                            </p:stCondLst>
                            <p:childTnLst>
                              <p:par>
                                <p:cTn id="38" presetID="45" presetClass="entr" presetSubtype="0" fill="hold" nodeType="afterEffect">
                                  <p:stCondLst>
                                    <p:cond delay="2000"/>
                                  </p:stCondLst>
                                  <p:childTnLst>
                                    <p:set>
                                      <p:cBhvr>
                                        <p:cTn id="39" dur="1" fill="hold">
                                          <p:stCondLst>
                                            <p:cond delay="0"/>
                                          </p:stCondLst>
                                        </p:cTn>
                                        <p:tgtEl>
                                          <p:spTgt spid="11267"/>
                                        </p:tgtEl>
                                        <p:attrNameLst>
                                          <p:attrName>style.visibility</p:attrName>
                                        </p:attrNameLst>
                                      </p:cBhvr>
                                      <p:to>
                                        <p:strVal val="visible"/>
                                      </p:to>
                                    </p:set>
                                    <p:animEffect transition="in" filter="fade">
                                      <p:cBhvr>
                                        <p:cTn id="40" dur="2000"/>
                                        <p:tgtEl>
                                          <p:spTgt spid="11267"/>
                                        </p:tgtEl>
                                      </p:cBhvr>
                                    </p:animEffect>
                                    <p:anim calcmode="lin" valueType="num">
                                      <p:cBhvr>
                                        <p:cTn id="41" dur="2000" fill="hold"/>
                                        <p:tgtEl>
                                          <p:spTgt spid="11267"/>
                                        </p:tgtEl>
                                        <p:attrNameLst>
                                          <p:attrName>ppt_w</p:attrName>
                                        </p:attrNameLst>
                                      </p:cBhvr>
                                      <p:tavLst>
                                        <p:tav tm="0" fmla="#ppt_w*sin(2.5*pi*$)">
                                          <p:val>
                                            <p:fltVal val="0"/>
                                          </p:val>
                                        </p:tav>
                                        <p:tav tm="100000">
                                          <p:val>
                                            <p:fltVal val="1"/>
                                          </p:val>
                                        </p:tav>
                                      </p:tavLst>
                                    </p:anim>
                                    <p:anim calcmode="lin" valueType="num">
                                      <p:cBhvr>
                                        <p:cTn id="42" dur="20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500"/>
                            </p:stCondLst>
                            <p:childTnLst>
                              <p:par>
                                <p:cTn id="49" presetID="22" presetClass="entr" presetSubtype="8" fill="hold" grpId="0" nodeType="afterEffect">
                                  <p:stCondLst>
                                    <p:cond delay="1500"/>
                                  </p:stCondLst>
                                  <p:childTnLst>
                                    <p:set>
                                      <p:cBhvr>
                                        <p:cTn id="50" dur="1" fill="hold">
                                          <p:stCondLst>
                                            <p:cond delay="0"/>
                                          </p:stCondLst>
                                        </p:cTn>
                                        <p:tgtEl>
                                          <p:spTgt spid="20">
                                            <p:bg/>
                                          </p:spTgt>
                                        </p:tgtEl>
                                        <p:attrNameLst>
                                          <p:attrName>style.visibility</p:attrName>
                                        </p:attrNameLst>
                                      </p:cBhvr>
                                      <p:to>
                                        <p:strVal val="visible"/>
                                      </p:to>
                                    </p:set>
                                    <p:animEffect transition="in" filter="wipe(left)">
                                      <p:cBhvr>
                                        <p:cTn id="51" dur="2000"/>
                                        <p:tgtEl>
                                          <p:spTgt spid="20">
                                            <p:bg/>
                                          </p:spTgt>
                                        </p:tgtEl>
                                      </p:cBhvr>
                                    </p:animEffect>
                                  </p:childTnLst>
                                </p:cTn>
                              </p:par>
                            </p:childTnLst>
                          </p:cTn>
                        </p:par>
                        <p:par>
                          <p:cTn id="52" fill="hold">
                            <p:stCondLst>
                              <p:cond delay="4000"/>
                            </p:stCondLst>
                            <p:childTnLst>
                              <p:par>
                                <p:cTn id="53" presetID="22" presetClass="entr" presetSubtype="8" fill="hold" grpId="0" nodeType="afterEffect">
                                  <p:stCondLst>
                                    <p:cond delay="150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left)">
                                      <p:cBhvr>
                                        <p:cTn id="55" dur="2000"/>
                                        <p:tgtEl>
                                          <p:spTgt spid="20">
                                            <p:txEl>
                                              <p:pRg st="0" end="0"/>
                                            </p:txEl>
                                          </p:spTgt>
                                        </p:tgtEl>
                                      </p:cBhvr>
                                    </p:animEffect>
                                  </p:childTnLst>
                                </p:cTn>
                              </p:par>
                            </p:childTnLst>
                          </p:cTn>
                        </p:par>
                        <p:par>
                          <p:cTn id="56" fill="hold">
                            <p:stCondLst>
                              <p:cond delay="7500"/>
                            </p:stCondLst>
                            <p:childTnLst>
                              <p:par>
                                <p:cTn id="57" presetID="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1000" fill="hold"/>
                                        <p:tgtEl>
                                          <p:spTgt spid="22"/>
                                        </p:tgtEl>
                                        <p:attrNameLst>
                                          <p:attrName>ppt_x</p:attrName>
                                        </p:attrNameLst>
                                      </p:cBhvr>
                                      <p:tavLst>
                                        <p:tav tm="0">
                                          <p:val>
                                            <p:strVal val="#ppt_x"/>
                                          </p:val>
                                        </p:tav>
                                        <p:tav tm="100000">
                                          <p:val>
                                            <p:strVal val="#ppt_x"/>
                                          </p:val>
                                        </p:tav>
                                      </p:tavLst>
                                    </p:anim>
                                    <p:anim calcmode="lin" valueType="num">
                                      <p:cBhvr additive="base">
                                        <p:cTn id="60" dur="10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2051"/>
                                        </p:tgtEl>
                                        <p:attrNameLst>
                                          <p:attrName>style.visibility</p:attrName>
                                        </p:attrNameLst>
                                      </p:cBhvr>
                                      <p:to>
                                        <p:strVal val="visible"/>
                                      </p:to>
                                    </p:set>
                                    <p:animEffect transition="in" filter="fade">
                                      <p:cBhvr>
                                        <p:cTn id="64" dur="2000"/>
                                        <p:tgtEl>
                                          <p:spTgt spid="2051"/>
                                        </p:tgtEl>
                                      </p:cBhvr>
                                    </p:animEffect>
                                  </p:childTnLst>
                                </p:cTn>
                              </p:par>
                            </p:childTnLst>
                          </p:cTn>
                        </p:par>
                        <p:par>
                          <p:cTn id="65" fill="hold">
                            <p:stCondLst>
                              <p:cond delay="10500"/>
                            </p:stCondLst>
                            <p:childTnLst>
                              <p:par>
                                <p:cTn id="66" presetID="10" presetClass="entr" presetSubtype="0" fill="hold" grpId="0" nodeType="afterEffect">
                                  <p:stCondLst>
                                    <p:cond delay="200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childTnLst>
                                </p:cTn>
                              </p:par>
                            </p:childTnLst>
                          </p:cTn>
                        </p:par>
                        <p:par>
                          <p:cTn id="69" fill="hold">
                            <p:stCondLst>
                              <p:cond delay="13500"/>
                            </p:stCondLst>
                            <p:childTnLst>
                              <p:par>
                                <p:cTn id="70" presetID="2" presetClass="entr" presetSubtype="4" fill="hold" grpId="0" nodeType="afterEffect">
                                  <p:stCondLst>
                                    <p:cond delay="100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45" presetClass="entr" presetSubtype="0" fill="hold" grpId="0" nodeType="withEffect">
                                  <p:stCondLst>
                                    <p:cond delay="100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ppt_w</p:attrName>
                                        </p:attrNameLst>
                                      </p:cBhvr>
                                      <p:tavLst>
                                        <p:tav tm="0" fmla="#ppt_w*sin(2.5*pi*$)">
                                          <p:val>
                                            <p:fltVal val="0"/>
                                          </p:val>
                                        </p:tav>
                                        <p:tav tm="100000">
                                          <p:val>
                                            <p:fltVal val="1"/>
                                          </p:val>
                                        </p:tav>
                                      </p:tavLst>
                                    </p:anim>
                                    <p:anim calcmode="lin" valueType="num">
                                      <p:cBhvr>
                                        <p:cTn id="7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p:bldP spid="14" grpId="0"/>
      <p:bldP spid="21" grpId="0"/>
      <p:bldP spid="3" grpId="0" animBg="1"/>
      <p:bldP spid="22" grpId="0" animBg="1"/>
      <p:bldP spid="19" grpId="0"/>
      <p:bldP spid="20" grpId="0" build="p" animBg="1"/>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 9" descr="Logo2013FFRando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40160" cy="5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56234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 9" descr="Logo2013FFRando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40160" cy="5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07121" y="1124744"/>
            <a:ext cx="4014761" cy="461665"/>
          </a:xfrm>
          <a:prstGeom prst="rect">
            <a:avLst/>
          </a:prstGeom>
          <a:solidFill>
            <a:schemeClr val="bg1">
              <a:alpha val="59000"/>
            </a:schemeClr>
          </a:solidFill>
        </p:spPr>
        <p:txBody>
          <a:bodyPr wrap="square">
            <a:spAutoFit/>
          </a:bodyPr>
          <a:lstStyle/>
          <a:p>
            <a:r>
              <a:rPr lang="fr-FR" dirty="0">
                <a:solidFill>
                  <a:srgbClr val="800000"/>
                </a:solidFill>
                <a:effectLst>
                  <a:outerShdw blurRad="38100" dist="38100" dir="2700000" algn="tl">
                    <a:srgbClr val="000000">
                      <a:alpha val="43137"/>
                    </a:srgbClr>
                  </a:outerShdw>
                </a:effectLst>
                <a:latin typeface="Comic Sans MS" panose="030F0702030302020204" pitchFamily="66" charset="0"/>
              </a:rPr>
              <a:t>Qu'est-ce que Suricate </a:t>
            </a:r>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4" name="Rectangle 3"/>
          <p:cNvSpPr/>
          <p:nvPr/>
        </p:nvSpPr>
        <p:spPr>
          <a:xfrm>
            <a:off x="1248538" y="1700808"/>
            <a:ext cx="7331926" cy="584775"/>
          </a:xfrm>
          <a:prstGeom prst="rect">
            <a:avLst/>
          </a:prstGeom>
        </p:spPr>
        <p:txBody>
          <a:bodyPr wrap="square">
            <a:spAutoFit/>
          </a:bodyPr>
          <a:lstStyle/>
          <a:p>
            <a:pPr algn="just"/>
            <a:r>
              <a:rPr lang="fr-FR" sz="1600" dirty="0" smtClean="0">
                <a:latin typeface="Comic Sans MS" panose="030F0702030302020204" pitchFamily="66" charset="0"/>
              </a:rPr>
              <a:t>Outil</a:t>
            </a:r>
            <a:r>
              <a:rPr lang="fr-FR" sz="1600" dirty="0">
                <a:latin typeface="Comic Sans MS" panose="030F0702030302020204" pitchFamily="66" charset="0"/>
              </a:rPr>
              <a:t>, mis en place </a:t>
            </a:r>
            <a:r>
              <a:rPr lang="fr-FR" sz="1600" dirty="0" smtClean="0">
                <a:latin typeface="Comic Sans MS" panose="030F0702030302020204" pitchFamily="66" charset="0"/>
              </a:rPr>
              <a:t>en 2014 </a:t>
            </a:r>
            <a:r>
              <a:rPr lang="fr-FR" sz="1600" dirty="0">
                <a:latin typeface="Comic Sans MS" panose="030F0702030302020204" pitchFamily="66" charset="0"/>
              </a:rPr>
              <a:t>en collaboration avec le Ministère de la Jeunesse, des Sports et de la Vie Associative. </a:t>
            </a:r>
            <a:endParaRPr lang="fr-FR" sz="1600" dirty="0" smtClean="0">
              <a:latin typeface="Comic Sans MS" panose="030F0702030302020204" pitchFamily="66" charset="0"/>
            </a:endParaRPr>
          </a:p>
        </p:txBody>
      </p:sp>
      <p:sp>
        <p:nvSpPr>
          <p:cNvPr id="8" name="Rectangle 7"/>
          <p:cNvSpPr/>
          <p:nvPr/>
        </p:nvSpPr>
        <p:spPr>
          <a:xfrm>
            <a:off x="2970285" y="4803342"/>
            <a:ext cx="3888432" cy="1754326"/>
          </a:xfrm>
          <a:prstGeom prst="rect">
            <a:avLst/>
          </a:prstGeom>
        </p:spPr>
        <p:txBody>
          <a:bodyPr wrap="square">
            <a:spAutoFit/>
          </a:bodyPr>
          <a:lstStyle/>
          <a:p>
            <a:pPr marL="285750" indent="-285750">
              <a:buFont typeface="Arial" panose="020B0604020202020204" pitchFamily="34" charset="0"/>
              <a:buChar char="•"/>
            </a:pPr>
            <a:r>
              <a:rPr lang="fr-FR" sz="1800" dirty="0" smtClean="0">
                <a:latin typeface="Comic Sans MS" panose="030F0702030302020204" pitchFamily="66" charset="0"/>
              </a:rPr>
              <a:t>erreur </a:t>
            </a:r>
            <a:r>
              <a:rPr lang="fr-FR" sz="1800" dirty="0">
                <a:latin typeface="Comic Sans MS" panose="030F0702030302020204" pitchFamily="66" charset="0"/>
              </a:rPr>
              <a:t>de balisage, </a:t>
            </a:r>
            <a:endParaRPr lang="fr-FR" sz="1800" dirty="0" smtClean="0">
              <a:latin typeface="Comic Sans MS" panose="030F0702030302020204" pitchFamily="66" charset="0"/>
            </a:endParaRPr>
          </a:p>
          <a:p>
            <a:pPr marL="285750" indent="-285750">
              <a:buFont typeface="Arial" panose="020B0604020202020204" pitchFamily="34" charset="0"/>
              <a:buChar char="•"/>
            </a:pPr>
            <a:r>
              <a:rPr lang="fr-FR" sz="1800" dirty="0" smtClean="0">
                <a:latin typeface="Comic Sans MS" panose="030F0702030302020204" pitchFamily="66" charset="0"/>
              </a:rPr>
              <a:t>panneau défectueux,</a:t>
            </a:r>
          </a:p>
          <a:p>
            <a:pPr marL="285750" indent="-285750">
              <a:buFont typeface="Arial" panose="020B0604020202020204" pitchFamily="34" charset="0"/>
              <a:buChar char="•"/>
            </a:pPr>
            <a:r>
              <a:rPr lang="fr-FR" sz="1800" dirty="0" smtClean="0">
                <a:latin typeface="Comic Sans MS" panose="030F0702030302020204" pitchFamily="66" charset="0"/>
              </a:rPr>
              <a:t>problème </a:t>
            </a:r>
            <a:r>
              <a:rPr lang="fr-FR" sz="1800" dirty="0">
                <a:latin typeface="Comic Sans MS" panose="030F0702030302020204" pitchFamily="66" charset="0"/>
              </a:rPr>
              <a:t>de </a:t>
            </a:r>
            <a:r>
              <a:rPr lang="fr-FR" sz="1800" dirty="0" smtClean="0">
                <a:latin typeface="Comic Sans MS" panose="030F0702030302020204" pitchFamily="66" charset="0"/>
              </a:rPr>
              <a:t>pollution,</a:t>
            </a:r>
          </a:p>
          <a:p>
            <a:pPr marL="285750" indent="-285750">
              <a:buFont typeface="Arial" panose="020B0604020202020204" pitchFamily="34" charset="0"/>
              <a:buChar char="•"/>
            </a:pPr>
            <a:r>
              <a:rPr lang="fr-FR" sz="1800" dirty="0" smtClean="0">
                <a:latin typeface="Comic Sans MS" panose="030F0702030302020204" pitchFamily="66" charset="0"/>
              </a:rPr>
              <a:t>atteinte à l’environnement</a:t>
            </a:r>
          </a:p>
          <a:p>
            <a:pPr marL="285750" indent="-285750">
              <a:buFont typeface="Arial" panose="020B0604020202020204" pitchFamily="34" charset="0"/>
              <a:buChar char="•"/>
            </a:pPr>
            <a:r>
              <a:rPr lang="fr-FR" sz="1800" dirty="0" smtClean="0">
                <a:latin typeface="Comic Sans MS" panose="030F0702030302020204" pitchFamily="66" charset="0"/>
              </a:rPr>
              <a:t>besoin </a:t>
            </a:r>
            <a:r>
              <a:rPr lang="fr-FR" sz="1800" dirty="0">
                <a:latin typeface="Comic Sans MS" panose="030F0702030302020204" pitchFamily="66" charset="0"/>
              </a:rPr>
              <a:t>de sécurisation, </a:t>
            </a:r>
            <a:endParaRPr lang="fr-FR" sz="1800" dirty="0" smtClean="0">
              <a:latin typeface="Comic Sans MS" panose="030F0702030302020204" pitchFamily="66" charset="0"/>
            </a:endParaRPr>
          </a:p>
          <a:p>
            <a:pPr marL="285750" indent="-285750">
              <a:buFont typeface="Arial" panose="020B0604020202020204" pitchFamily="34" charset="0"/>
              <a:buChar char="•"/>
            </a:pPr>
            <a:r>
              <a:rPr lang="fr-FR" sz="1800" dirty="0" smtClean="0">
                <a:latin typeface="Comic Sans MS" panose="030F0702030302020204" pitchFamily="66" charset="0"/>
              </a:rPr>
              <a:t>conflit d’usage, …</a:t>
            </a:r>
            <a:endParaRPr lang="fr-FR" sz="1800" dirty="0">
              <a:latin typeface="Comic Sans MS" panose="030F0702030302020204" pitchFamily="66" charset="0"/>
            </a:endParaRPr>
          </a:p>
        </p:txBody>
      </p:sp>
      <p:sp>
        <p:nvSpPr>
          <p:cNvPr id="3" name="AutoShape 2" descr="Signaler un problè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358" y="212178"/>
            <a:ext cx="1265386" cy="79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248538" y="3071862"/>
            <a:ext cx="7427917" cy="1077218"/>
          </a:xfrm>
          <a:prstGeom prst="rect">
            <a:avLst/>
          </a:prstGeom>
        </p:spPr>
        <p:txBody>
          <a:bodyPr wrap="square">
            <a:spAutoFit/>
          </a:bodyPr>
          <a:lstStyle/>
          <a:p>
            <a:pPr algn="just"/>
            <a:r>
              <a:rPr lang="fr-FR" sz="1600" dirty="0" smtClean="0">
                <a:latin typeface="Comic Sans MS" panose="030F0702030302020204" pitchFamily="66" charset="0"/>
              </a:rPr>
              <a:t>Pour signaler </a:t>
            </a:r>
            <a:r>
              <a:rPr lang="fr-FR" sz="1600" dirty="0">
                <a:latin typeface="Comic Sans MS" panose="030F0702030302020204" pitchFamily="66" charset="0"/>
              </a:rPr>
              <a:t>des anomalies constatées sur le terrain et </a:t>
            </a:r>
            <a:r>
              <a:rPr lang="fr-FR" sz="1600" dirty="0" smtClean="0">
                <a:latin typeface="Comic Sans MS" panose="030F0702030302020204" pitchFamily="66" charset="0"/>
              </a:rPr>
              <a:t>mettre </a:t>
            </a:r>
            <a:r>
              <a:rPr lang="fr-FR" sz="1600" dirty="0">
                <a:latin typeface="Comic Sans MS" panose="030F0702030302020204" pitchFamily="66" charset="0"/>
              </a:rPr>
              <a:t>en relation les gestionnaires et propriétaires des lieux de pratiques en facilitant ainsi le suivi du traitement de ces anomalies, et ce dans toutes les activités de sports de nature.</a:t>
            </a:r>
          </a:p>
        </p:txBody>
      </p:sp>
      <p:sp>
        <p:nvSpPr>
          <p:cNvPr id="9" name="Rectangle 8"/>
          <p:cNvSpPr/>
          <p:nvPr/>
        </p:nvSpPr>
        <p:spPr>
          <a:xfrm>
            <a:off x="3047179" y="2564904"/>
            <a:ext cx="3469037" cy="461665"/>
          </a:xfrm>
          <a:prstGeom prst="rect">
            <a:avLst/>
          </a:prstGeom>
          <a:solidFill>
            <a:schemeClr val="bg1">
              <a:alpha val="60000"/>
            </a:schemeClr>
          </a:solidFill>
        </p:spPr>
        <p:txBody>
          <a:bodyPr wrap="square">
            <a:spAutoFit/>
          </a:bodyPr>
          <a:lstStyle/>
          <a:p>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Pourquoi et pour qui ?</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0" name="Rectangle 9"/>
          <p:cNvSpPr/>
          <p:nvPr/>
        </p:nvSpPr>
        <p:spPr>
          <a:xfrm>
            <a:off x="3366329" y="4335487"/>
            <a:ext cx="3096344" cy="461665"/>
          </a:xfrm>
          <a:prstGeom prst="rect">
            <a:avLst/>
          </a:prstGeom>
          <a:solidFill>
            <a:schemeClr val="bg1">
              <a:alpha val="60000"/>
            </a:schemeClr>
          </a:solidFill>
        </p:spPr>
        <p:txBody>
          <a:bodyPr wrap="square">
            <a:spAutoFit/>
          </a:bodyPr>
          <a:lstStyle/>
          <a:p>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Quelles anomalies ?</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93793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3000"/>
                                        <p:tgtEl>
                                          <p:spTgt spid="102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cTn>
                              </p:par>
                            </p:childTnLst>
                          </p:cTn>
                        </p:par>
                        <p:par>
                          <p:cTn id="14" fill="hold">
                            <p:stCondLst>
                              <p:cond delay="3500"/>
                            </p:stCondLst>
                            <p:childTnLst>
                              <p:par>
                                <p:cTn id="15" presetID="16" presetClass="entr" presetSubtype="42" fill="hold" grpId="0"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1000"/>
                                        <p:tgtEl>
                                          <p:spTgt spid="4"/>
                                        </p:tgtEl>
                                      </p:cBhvr>
                                    </p:animEffect>
                                  </p:childTnLst>
                                </p:cTn>
                              </p:par>
                            </p:childTnLst>
                          </p:cTn>
                        </p:par>
                        <p:par>
                          <p:cTn id="18" fill="hold">
                            <p:stCondLst>
                              <p:cond delay="5500"/>
                            </p:stCondLst>
                            <p:childTnLst>
                              <p:par>
                                <p:cTn id="19" presetID="10" presetClass="entr" presetSubtype="0" fill="hold" grpId="0" nodeType="afterEffect">
                                  <p:stCondLst>
                                    <p:cond delay="4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250"/>
                                        <p:tgtEl>
                                          <p:spTgt spid="9"/>
                                        </p:tgtEl>
                                      </p:cBhvr>
                                    </p:animEffect>
                                  </p:childTnLst>
                                </p:cTn>
                              </p:par>
                            </p:childTnLst>
                          </p:cTn>
                        </p:par>
                        <p:par>
                          <p:cTn id="22" fill="hold">
                            <p:stCondLst>
                              <p:cond delay="1325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2000"/>
                                        <p:tgtEl>
                                          <p:spTgt spid="12"/>
                                        </p:tgtEl>
                                      </p:cBhvr>
                                    </p:animEffect>
                                  </p:childTnLst>
                                </p:cTn>
                              </p:par>
                            </p:childTnLst>
                          </p:cTn>
                        </p:par>
                        <p:par>
                          <p:cTn id="26" fill="hold">
                            <p:stCondLst>
                              <p:cond delay="15250"/>
                            </p:stCondLst>
                            <p:childTnLst>
                              <p:par>
                                <p:cTn id="27" presetID="10" presetClass="entr" presetSubtype="0" fill="hold" grpId="0" nodeType="afterEffect">
                                  <p:stCondLst>
                                    <p:cond delay="4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250"/>
                                        <p:tgtEl>
                                          <p:spTgt spid="10"/>
                                        </p:tgtEl>
                                      </p:cBhvr>
                                    </p:animEffect>
                                  </p:childTnLst>
                                </p:cTn>
                              </p:par>
                            </p:childTnLst>
                          </p:cTn>
                        </p:par>
                        <p:par>
                          <p:cTn id="30" fill="hold">
                            <p:stCondLst>
                              <p:cond delay="22500"/>
                            </p:stCondLst>
                            <p:childTnLst>
                              <p:par>
                                <p:cTn id="31" presetID="22" presetClass="entr" presetSubtype="1" fill="hold" grpId="0" nodeType="after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2"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 9" descr="Logo2013FFRando7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40160" cy="5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62225" y="1011063"/>
            <a:ext cx="6496909" cy="369332"/>
          </a:xfrm>
          <a:prstGeom prst="rect">
            <a:avLst/>
          </a:prstGeom>
          <a:solidFill>
            <a:schemeClr val="bg1">
              <a:alpha val="48000"/>
            </a:schemeClr>
          </a:solidFill>
        </p:spPr>
        <p:txBody>
          <a:bodyPr wrap="square">
            <a:spAutoFit/>
          </a:bodyPr>
          <a:lstStyle/>
          <a:p>
            <a:r>
              <a:rPr lang="fr-FR" sz="1800" dirty="0" smtClean="0">
                <a:solidFill>
                  <a:srgbClr val="800000"/>
                </a:solidFill>
                <a:effectLst>
                  <a:outerShdw blurRad="38100" dist="38100" dir="2700000" algn="tl">
                    <a:srgbClr val="000000">
                      <a:alpha val="43137"/>
                    </a:srgbClr>
                  </a:outerShdw>
                </a:effectLst>
                <a:latin typeface="Comic Sans MS" panose="030F0702030302020204" pitchFamily="66" charset="0"/>
              </a:rPr>
              <a:t>Remplir un formulaire</a:t>
            </a:r>
            <a:r>
              <a:rPr lang="fr-FR" sz="1800"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fr-FR" sz="1800" dirty="0" smtClean="0">
                <a:solidFill>
                  <a:srgbClr val="800000"/>
                </a:solidFill>
                <a:effectLst>
                  <a:outerShdw blurRad="38100" dist="38100" dir="2700000" algn="tl">
                    <a:srgbClr val="000000">
                      <a:alpha val="43137"/>
                    </a:srgbClr>
                  </a:outerShdw>
                </a:effectLst>
                <a:latin typeface="Comic Sans MS" panose="030F0702030302020204" pitchFamily="66" charset="0"/>
              </a:rPr>
              <a:t>et le transmettre.</a:t>
            </a:r>
            <a:endParaRPr lang="fr-FR" sz="1800"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4" name="Rectangle 3"/>
          <p:cNvSpPr/>
          <p:nvPr/>
        </p:nvSpPr>
        <p:spPr>
          <a:xfrm>
            <a:off x="1221482" y="3933056"/>
            <a:ext cx="7488832" cy="1200329"/>
          </a:xfrm>
          <a:prstGeom prst="rect">
            <a:avLst/>
          </a:prstGeom>
        </p:spPr>
        <p:txBody>
          <a:bodyPr wrap="square">
            <a:spAutoFit/>
          </a:bodyPr>
          <a:lstStyle/>
          <a:p>
            <a:r>
              <a:rPr lang="fr-FR" sz="1800" dirty="0" smtClean="0">
                <a:solidFill>
                  <a:srgbClr val="800000"/>
                </a:solidFill>
                <a:latin typeface="Comic Sans MS" panose="030F0702030302020204" pitchFamily="66" charset="0"/>
              </a:rPr>
              <a:t>Mon </a:t>
            </a:r>
            <a:r>
              <a:rPr lang="fr-FR" sz="1800" dirty="0">
                <a:solidFill>
                  <a:srgbClr val="800000"/>
                </a:solidFill>
                <a:latin typeface="Comic Sans MS" panose="030F0702030302020204" pitchFamily="66" charset="0"/>
              </a:rPr>
              <a:t>signalement sera traité par des fédérations sportives de nature, des Départements et des services de l'État en lien avec le Pôle ressources national sports de nature du ministère chargé des sports</a:t>
            </a:r>
            <a:r>
              <a:rPr lang="fr-FR" sz="1800" dirty="0" smtClean="0">
                <a:solidFill>
                  <a:srgbClr val="800000"/>
                </a:solidFill>
                <a:latin typeface="Comic Sans MS" panose="030F0702030302020204" pitchFamily="66" charset="0"/>
              </a:rPr>
              <a:t>.</a:t>
            </a:r>
            <a:endParaRPr lang="fr-FR" sz="1800" dirty="0">
              <a:solidFill>
                <a:srgbClr val="800000"/>
              </a:solidFill>
              <a:latin typeface="Comic Sans MS" panose="030F0702030302020204" pitchFamily="66" charset="0"/>
            </a:endParaRPr>
          </a:p>
        </p:txBody>
      </p:sp>
      <p:sp>
        <p:nvSpPr>
          <p:cNvPr id="5" name="Rectangle 4"/>
          <p:cNvSpPr/>
          <p:nvPr/>
        </p:nvSpPr>
        <p:spPr>
          <a:xfrm>
            <a:off x="1276778" y="5229200"/>
            <a:ext cx="7039638" cy="369332"/>
          </a:xfrm>
          <a:prstGeom prst="rect">
            <a:avLst/>
          </a:prstGeom>
        </p:spPr>
        <p:txBody>
          <a:bodyPr wrap="square">
            <a:spAutoFit/>
          </a:bodyPr>
          <a:lstStyle/>
          <a:p>
            <a:r>
              <a:rPr lang="fr-FR" sz="1800" dirty="0" smtClean="0">
                <a:solidFill>
                  <a:srgbClr val="800000"/>
                </a:solidFill>
                <a:latin typeface="Comic Sans MS" panose="030F0702030302020204" pitchFamily="66" charset="0"/>
              </a:rPr>
              <a:t>Je serai </a:t>
            </a:r>
            <a:r>
              <a:rPr lang="fr-FR" sz="1800" dirty="0">
                <a:solidFill>
                  <a:srgbClr val="800000"/>
                </a:solidFill>
                <a:latin typeface="Comic Sans MS" panose="030F0702030302020204" pitchFamily="66" charset="0"/>
              </a:rPr>
              <a:t>tenu informé des suites données à </a:t>
            </a:r>
            <a:r>
              <a:rPr lang="fr-FR" sz="1800" dirty="0" smtClean="0">
                <a:solidFill>
                  <a:srgbClr val="800000"/>
                </a:solidFill>
                <a:latin typeface="Comic Sans MS" panose="030F0702030302020204" pitchFamily="66" charset="0"/>
              </a:rPr>
              <a:t>mon </a:t>
            </a:r>
            <a:r>
              <a:rPr lang="fr-FR" sz="1800" dirty="0">
                <a:solidFill>
                  <a:srgbClr val="800000"/>
                </a:solidFill>
                <a:latin typeface="Comic Sans MS" panose="030F0702030302020204" pitchFamily="66" charset="0"/>
              </a:rPr>
              <a:t>signalement</a:t>
            </a:r>
            <a:r>
              <a:rPr lang="fr-FR" sz="1800" dirty="0" smtClean="0">
                <a:solidFill>
                  <a:srgbClr val="800000"/>
                </a:solidFill>
                <a:latin typeface="Comic Sans MS" panose="030F0702030302020204" pitchFamily="66" charset="0"/>
              </a:rPr>
              <a:t>.</a:t>
            </a:r>
          </a:p>
        </p:txBody>
      </p:sp>
      <p:sp>
        <p:nvSpPr>
          <p:cNvPr id="6" name="Rectangle 5"/>
          <p:cNvSpPr/>
          <p:nvPr/>
        </p:nvSpPr>
        <p:spPr>
          <a:xfrm>
            <a:off x="2267744" y="332656"/>
            <a:ext cx="4248472" cy="584775"/>
          </a:xfrm>
          <a:prstGeom prst="rect">
            <a:avLst/>
          </a:prstGeom>
          <a:solidFill>
            <a:schemeClr val="bg1">
              <a:alpha val="50000"/>
            </a:schemeClr>
          </a:solidFill>
        </p:spPr>
        <p:txBody>
          <a:bodyPr wrap="square">
            <a:spAutoFit/>
          </a:bodyPr>
          <a:lstStyle/>
          <a:p>
            <a:pPr algn="ctr"/>
            <a:r>
              <a:rPr lang="fr-FR" sz="3200" dirty="0" smtClean="0">
                <a:solidFill>
                  <a:srgbClr val="800000"/>
                </a:solidFill>
                <a:effectLst>
                  <a:outerShdw blurRad="38100" dist="38100" dir="2700000" algn="tl">
                    <a:srgbClr val="000000">
                      <a:alpha val="43137"/>
                    </a:srgbClr>
                  </a:outerShdw>
                </a:effectLst>
                <a:latin typeface="Comic Sans MS" panose="030F0702030302020204" pitchFamily="66" charset="0"/>
              </a:rPr>
              <a:t>Que dois-je faire</a:t>
            </a:r>
            <a:r>
              <a:rPr lang="fr-FR" sz="3200"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fr-FR" sz="3200"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fr-FR" sz="3200"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7" name="Rectangle 6"/>
          <p:cNvSpPr/>
          <p:nvPr/>
        </p:nvSpPr>
        <p:spPr>
          <a:xfrm>
            <a:off x="1475656" y="5852246"/>
            <a:ext cx="6950918" cy="461665"/>
          </a:xfrm>
          <a:prstGeom prst="rect">
            <a:avLst/>
          </a:prstGeom>
        </p:spPr>
        <p:txBody>
          <a:bodyPr wrap="square">
            <a:spAutoFit/>
          </a:bodyPr>
          <a:lstStyle/>
          <a:p>
            <a:r>
              <a:rPr lang="fr-FR" dirty="0" smtClean="0">
                <a:solidFill>
                  <a:srgbClr val="FF0000"/>
                </a:solidFill>
                <a:latin typeface="Comic Sans MS" panose="030F0702030302020204" pitchFamily="66" charset="0"/>
              </a:rPr>
              <a:t>Devenons </a:t>
            </a:r>
            <a:r>
              <a:rPr lang="fr-FR" dirty="0">
                <a:solidFill>
                  <a:srgbClr val="FF0000"/>
                </a:solidFill>
                <a:latin typeface="Comic Sans MS" panose="030F0702030302020204" pitchFamily="66" charset="0"/>
              </a:rPr>
              <a:t>des randonneurs écoresponsables </a:t>
            </a:r>
            <a:r>
              <a:rPr lang="fr-FR" dirty="0" smtClean="0">
                <a:solidFill>
                  <a:srgbClr val="FF0000"/>
                </a:solidFill>
                <a:latin typeface="Comic Sans MS" panose="030F0702030302020204" pitchFamily="66" charset="0"/>
              </a:rPr>
              <a:t>!</a:t>
            </a:r>
            <a:endParaRPr lang="fr-FR" dirty="0">
              <a:solidFill>
                <a:srgbClr val="FF0000"/>
              </a:solidFill>
              <a:latin typeface="Comic Sans MS" panose="030F0702030302020204" pitchFamily="66" charset="0"/>
            </a:endParaRPr>
          </a:p>
        </p:txBody>
      </p:sp>
      <p:grpSp>
        <p:nvGrpSpPr>
          <p:cNvPr id="10" name="Groupe 9"/>
          <p:cNvGrpSpPr/>
          <p:nvPr/>
        </p:nvGrpSpPr>
        <p:grpSpPr>
          <a:xfrm>
            <a:off x="5369603" y="1490464"/>
            <a:ext cx="3098812" cy="2226568"/>
            <a:chOff x="5369603" y="1490464"/>
            <a:chExt cx="3098812" cy="2226568"/>
          </a:xfrm>
        </p:grpSpPr>
        <p:sp>
          <p:nvSpPr>
            <p:cNvPr id="9" name="Rectangle 8"/>
            <p:cNvSpPr/>
            <p:nvPr/>
          </p:nvSpPr>
          <p:spPr>
            <a:xfrm>
              <a:off x="5369603" y="2296036"/>
              <a:ext cx="1866693" cy="523220"/>
            </a:xfrm>
            <a:prstGeom prst="rect">
              <a:avLst/>
            </a:prstGeom>
          </p:spPr>
          <p:txBody>
            <a:bodyPr wrap="square">
              <a:spAutoFit/>
            </a:bodyPr>
            <a:lstStyle/>
            <a:p>
              <a:pPr algn="ctr"/>
              <a:r>
                <a:rPr lang="fr-FR" sz="1600" dirty="0" smtClean="0">
                  <a:solidFill>
                    <a:srgbClr val="800000"/>
                  </a:solidFill>
                  <a:latin typeface="Comic Sans MS" panose="030F0702030302020204" pitchFamily="66" charset="0"/>
                </a:rPr>
                <a:t>Sur un téléphone </a:t>
              </a:r>
            </a:p>
            <a:p>
              <a:pPr algn="ctr"/>
              <a:r>
                <a:rPr lang="fr-FR" sz="1200" dirty="0" smtClean="0">
                  <a:solidFill>
                    <a:srgbClr val="800000"/>
                  </a:solidFill>
                  <a:latin typeface="Comic Sans MS" panose="030F0702030302020204" pitchFamily="66" charset="0"/>
                </a:rPr>
                <a:t>via l’application</a:t>
              </a:r>
              <a:endParaRPr lang="fr-FR" sz="1200" dirty="0">
                <a:solidFill>
                  <a:srgbClr val="800000"/>
                </a:solidFill>
                <a:latin typeface="Comic Sans MS" panose="030F0702030302020204" pitchFamily="66"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90464"/>
              <a:ext cx="1160111" cy="222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e 1"/>
          <p:cNvGrpSpPr/>
          <p:nvPr/>
        </p:nvGrpSpPr>
        <p:grpSpPr>
          <a:xfrm>
            <a:off x="1171435" y="1484784"/>
            <a:ext cx="3393965" cy="2285092"/>
            <a:chOff x="1171435" y="1484784"/>
            <a:chExt cx="3393965" cy="2285092"/>
          </a:xfrm>
        </p:grpSpPr>
        <p:sp>
          <p:nvSpPr>
            <p:cNvPr id="8" name="Rectangle 7"/>
            <p:cNvSpPr/>
            <p:nvPr/>
          </p:nvSpPr>
          <p:spPr>
            <a:xfrm>
              <a:off x="1475656" y="1484784"/>
              <a:ext cx="2448272" cy="338554"/>
            </a:xfrm>
            <a:prstGeom prst="rect">
              <a:avLst/>
            </a:prstGeom>
          </p:spPr>
          <p:txBody>
            <a:bodyPr wrap="square">
              <a:spAutoFit/>
            </a:bodyPr>
            <a:lstStyle/>
            <a:p>
              <a:r>
                <a:rPr lang="fr-FR" sz="1600" dirty="0" smtClean="0">
                  <a:solidFill>
                    <a:srgbClr val="800000"/>
                  </a:solidFill>
                  <a:latin typeface="Comic Sans MS" panose="030F0702030302020204" pitchFamily="66" charset="0"/>
                </a:rPr>
                <a:t>Depuis un ordinateur</a:t>
              </a:r>
              <a:endParaRPr lang="fr-FR" sz="1600" dirty="0">
                <a:solidFill>
                  <a:srgbClr val="800000"/>
                </a:solidFill>
                <a:latin typeface="Comic Sans MS" panose="030F0702030302020204" pitchFamily="66"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435" y="1772816"/>
              <a:ext cx="3393965" cy="170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237431" y="3431322"/>
              <a:ext cx="3261972" cy="338554"/>
            </a:xfrm>
            <a:prstGeom prst="rect">
              <a:avLst/>
            </a:prstGeom>
          </p:spPr>
          <p:txBody>
            <a:bodyPr wrap="square">
              <a:spAutoFit/>
            </a:bodyPr>
            <a:lstStyle/>
            <a:p>
              <a:r>
                <a:rPr lang="fr-FR" sz="1200" dirty="0" smtClean="0">
                  <a:solidFill>
                    <a:srgbClr val="0000CC"/>
                  </a:solidFill>
                  <a:latin typeface="Comic Sans MS" panose="030F0702030302020204" pitchFamily="66" charset="0"/>
                </a:rPr>
                <a:t>http://sentinelles.sportsdenature.fr</a:t>
              </a:r>
              <a:r>
                <a:rPr lang="fr-FR" sz="1600" dirty="0" smtClean="0">
                  <a:solidFill>
                    <a:srgbClr val="0000CC"/>
                  </a:solidFill>
                  <a:latin typeface="Comic Sans MS" panose="030F0702030302020204" pitchFamily="66" charset="0"/>
                </a:rPr>
                <a:t>/</a:t>
              </a:r>
              <a:endParaRPr lang="fr-FR" sz="1600" dirty="0">
                <a:solidFill>
                  <a:srgbClr val="0000CC"/>
                </a:solidFill>
                <a:latin typeface="Comic Sans MS" panose="030F0702030302020204" pitchFamily="66" charset="0"/>
              </a:endParaRPr>
            </a:p>
          </p:txBody>
        </p:sp>
      </p:grpSp>
    </p:spTree>
    <p:extLst>
      <p:ext uri="{BB962C8B-B14F-4D97-AF65-F5344CB8AC3E}">
        <p14:creationId xmlns:p14="http://schemas.microsoft.com/office/powerpoint/2010/main" val="1495538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750"/>
                                        <p:tgtEl>
                                          <p:spTgt spid="6"/>
                                        </p:tgtEl>
                                      </p:cBhvr>
                                    </p:animEffect>
                                  </p:childTnLst>
                                </p:cTn>
                              </p:par>
                            </p:childTnLst>
                          </p:cTn>
                        </p:par>
                        <p:par>
                          <p:cTn id="11" fill="hold">
                            <p:stCondLst>
                              <p:cond delay="2250"/>
                            </p:stCondLst>
                            <p:childTnLst>
                              <p:par>
                                <p:cTn id="12" presetID="22" presetClass="entr" presetSubtype="8"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par>
                          <p:cTn id="15" fill="hold">
                            <p:stCondLst>
                              <p:cond delay="4750"/>
                            </p:stCondLst>
                            <p:childTnLst>
                              <p:par>
                                <p:cTn id="16" presetID="10" presetClass="entr" presetSubtype="0"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000"/>
                                        <p:tgtEl>
                                          <p:spTgt spid="2"/>
                                        </p:tgtEl>
                                      </p:cBhvr>
                                    </p:animEffect>
                                  </p:childTnLst>
                                </p:cTn>
                              </p:par>
                            </p:childTnLst>
                          </p:cTn>
                        </p:par>
                        <p:par>
                          <p:cTn id="19" fill="hold">
                            <p:stCondLst>
                              <p:cond delay="8750"/>
                            </p:stCondLst>
                            <p:childTnLst>
                              <p:par>
                                <p:cTn id="20" presetID="10" presetClass="entr" presetSubtype="0" fill="hold" nodeType="afterEffect">
                                  <p:stCondLst>
                                    <p:cond delay="3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childTnLst>
                          </p:cTn>
                        </p:par>
                        <p:par>
                          <p:cTn id="23" fill="hold">
                            <p:stCondLst>
                              <p:cond delay="14750"/>
                            </p:stCondLst>
                            <p:childTnLst>
                              <p:par>
                                <p:cTn id="24" presetID="22" presetClass="entr" presetSubtype="1" fill="hold" grpId="0" nodeType="afterEffect">
                                  <p:stCondLst>
                                    <p:cond delay="300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4000"/>
                                        <p:tgtEl>
                                          <p:spTgt spid="4"/>
                                        </p:tgtEl>
                                      </p:cBhvr>
                                    </p:animEffect>
                                  </p:childTnLst>
                                </p:cTn>
                              </p:par>
                            </p:childTnLst>
                          </p:cTn>
                        </p:par>
                        <p:par>
                          <p:cTn id="27" fill="hold">
                            <p:stCondLst>
                              <p:cond delay="21750"/>
                            </p:stCondLst>
                            <p:childTnLst>
                              <p:par>
                                <p:cTn id="28" presetID="10" presetClass="entr" presetSubtype="0" fill="hold" grpId="0" nodeType="afterEffect">
                                  <p:stCondLst>
                                    <p:cond delay="4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par>
                          <p:cTn id="31" fill="hold">
                            <p:stCondLst>
                              <p:cond delay="27750"/>
                            </p:stCondLst>
                            <p:childTnLst>
                              <p:par>
                                <p:cTn id="32" presetID="2" presetClass="entr" presetSubtype="1" fill="hold" grpId="0" nodeType="after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ppt_x"/>
                                          </p:val>
                                        </p:tav>
                                        <p:tav tm="100000">
                                          <p:val>
                                            <p:strVal val="#ppt_x"/>
                                          </p:val>
                                        </p:tav>
                                      </p:tavLst>
                                    </p:anim>
                                    <p:anim calcmode="lin" valueType="num">
                                      <p:cBhvr additive="base">
                                        <p:cTn id="35"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 9" descr="Logo2013FFRando7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7271" y="188640"/>
            <a:ext cx="1080120" cy="4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775544"/>
            <a:ext cx="7851775" cy="4749800"/>
          </a:xfrm>
          <a:prstGeom prst="rect">
            <a:avLst/>
          </a:prstGeom>
          <a:solidFill>
            <a:srgbClr val="FF0000"/>
          </a:solidFill>
          <a:ln>
            <a:noFill/>
          </a:ln>
          <a:effectLst/>
        </p:spPr>
      </p:pic>
      <p:sp>
        <p:nvSpPr>
          <p:cNvPr id="4" name="Rectangle 3"/>
          <p:cNvSpPr/>
          <p:nvPr/>
        </p:nvSpPr>
        <p:spPr>
          <a:xfrm>
            <a:off x="1403648" y="696476"/>
            <a:ext cx="6984776" cy="584775"/>
          </a:xfrm>
          <a:prstGeom prst="rect">
            <a:avLst/>
          </a:prstGeom>
          <a:solidFill>
            <a:schemeClr val="bg1">
              <a:alpha val="60000"/>
            </a:schemeClr>
          </a:solidFill>
        </p:spPr>
        <p:txBody>
          <a:bodyPr wrap="square">
            <a:spAutoFit/>
          </a:bodyPr>
          <a:lstStyle/>
          <a:p>
            <a:r>
              <a:rPr lang="fr-FR" sz="32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ordinateur</a:t>
            </a:r>
            <a:endParaRPr lang="fr-FR" sz="32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2" name="Flèche vers le bas 1"/>
          <p:cNvSpPr/>
          <p:nvPr/>
        </p:nvSpPr>
        <p:spPr bwMode="auto">
          <a:xfrm>
            <a:off x="2771800" y="1844824"/>
            <a:ext cx="1062853" cy="1008112"/>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a:xfrm>
            <a:off x="3059832" y="1196752"/>
            <a:ext cx="3096344" cy="338554"/>
          </a:xfrm>
          <a:prstGeom prst="rect">
            <a:avLst/>
          </a:prstGeom>
          <a:solidFill>
            <a:schemeClr val="bg1">
              <a:alpha val="60000"/>
            </a:schemeClr>
          </a:solidFill>
        </p:spPr>
        <p:txBody>
          <a:bodyPr wrap="square">
            <a:spAutoFit/>
          </a:bodyPr>
          <a:lstStyle/>
          <a:p>
            <a:r>
              <a:rPr lang="fr-FR" sz="1200" dirty="0" smtClean="0">
                <a:solidFill>
                  <a:srgbClr val="0000CC"/>
                </a:solidFill>
                <a:latin typeface="Comic Sans MS" panose="030F0702030302020204" pitchFamily="66" charset="0"/>
              </a:rPr>
              <a:t>http://sentinelles.sportsdenature.fr</a:t>
            </a:r>
            <a:r>
              <a:rPr lang="fr-FR" sz="1600" dirty="0" smtClean="0">
                <a:solidFill>
                  <a:srgbClr val="0000CC"/>
                </a:solidFill>
                <a:latin typeface="Comic Sans MS" panose="030F0702030302020204" pitchFamily="66" charset="0"/>
              </a:rPr>
              <a:t>/</a:t>
            </a:r>
            <a:endParaRPr lang="fr-FR" sz="1600"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57370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8" presetClass="entr" presetSubtype="32" fill="hold" nodeType="afterEffect">
                                  <p:stCondLst>
                                    <p:cond delay="1000"/>
                                  </p:stCondLst>
                                  <p:childTnLst>
                                    <p:set>
                                      <p:cBhvr>
                                        <p:cTn id="20" dur="1" fill="hold">
                                          <p:stCondLst>
                                            <p:cond delay="0"/>
                                          </p:stCondLst>
                                        </p:cTn>
                                        <p:tgtEl>
                                          <p:spTgt spid="5122"/>
                                        </p:tgtEl>
                                        <p:attrNameLst>
                                          <p:attrName>style.visibility</p:attrName>
                                        </p:attrNameLst>
                                      </p:cBhvr>
                                      <p:to>
                                        <p:strVal val="visible"/>
                                      </p:to>
                                    </p:set>
                                    <p:animEffect transition="in" filter="diamond(out)">
                                      <p:cBhvr>
                                        <p:cTn id="21" dur="2000"/>
                                        <p:tgtEl>
                                          <p:spTgt spid="5122"/>
                                        </p:tgtEl>
                                      </p:cBhvr>
                                    </p:animEffect>
                                  </p:childTnLst>
                                </p:cTn>
                              </p:par>
                            </p:childTnLst>
                          </p:cTn>
                        </p:par>
                        <p:par>
                          <p:cTn id="22" fill="hold">
                            <p:stCondLst>
                              <p:cond delay="4500"/>
                            </p:stCondLst>
                            <p:childTnLst>
                              <p:par>
                                <p:cTn id="23" presetID="45" presetClass="entr" presetSubtype="0" fill="hold" grpId="0" nodeType="afterEffect">
                                  <p:stCondLst>
                                    <p:cond delay="17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009" y="767064"/>
            <a:ext cx="6880742" cy="563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548111" y="1110791"/>
            <a:ext cx="1440160"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Activité concernée</a:t>
            </a:r>
            <a:endParaRPr lang="fr-FR" sz="1100" dirty="0">
              <a:latin typeface="Comic Sans MS" panose="030F0702030302020204" pitchFamily="66" charset="0"/>
            </a:endParaRPr>
          </a:p>
        </p:txBody>
      </p:sp>
      <p:pic>
        <p:nvPicPr>
          <p:cNvPr id="3077" name="Image 9" descr="Logo2013FFRando7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88640"/>
            <a:ext cx="1440160" cy="5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488002" y="1465620"/>
            <a:ext cx="3143662"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Quel est le type de problème rencontré?</a:t>
            </a:r>
            <a:endParaRPr lang="fr-FR" sz="1100" dirty="0">
              <a:latin typeface="Comic Sans MS" panose="030F0702030302020204" pitchFamily="66" charset="0"/>
            </a:endParaRPr>
          </a:p>
        </p:txBody>
      </p:sp>
      <p:sp>
        <p:nvSpPr>
          <p:cNvPr id="7" name="ZoneTexte 6"/>
          <p:cNvSpPr txBox="1"/>
          <p:nvPr/>
        </p:nvSpPr>
        <p:spPr>
          <a:xfrm>
            <a:off x="1717341" y="1788005"/>
            <a:ext cx="1368152"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Balisage/Signalétique</a:t>
            </a:r>
            <a:endParaRPr lang="fr-FR" sz="1100" dirty="0">
              <a:latin typeface="Comic Sans MS" panose="030F0702030302020204" pitchFamily="66" charset="0"/>
            </a:endParaRPr>
          </a:p>
        </p:txBody>
      </p:sp>
      <p:sp>
        <p:nvSpPr>
          <p:cNvPr id="8" name="ZoneTexte 7"/>
          <p:cNvSpPr txBox="1"/>
          <p:nvPr/>
        </p:nvSpPr>
        <p:spPr>
          <a:xfrm>
            <a:off x="3404027" y="1785167"/>
            <a:ext cx="1080120"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Conflit d’usage</a:t>
            </a:r>
            <a:endParaRPr lang="fr-FR" sz="1100" dirty="0">
              <a:latin typeface="Comic Sans MS" panose="030F0702030302020204" pitchFamily="66" charset="0"/>
            </a:endParaRPr>
          </a:p>
        </p:txBody>
      </p:sp>
      <p:sp>
        <p:nvSpPr>
          <p:cNvPr id="9" name="ZoneTexte 8"/>
          <p:cNvSpPr txBox="1"/>
          <p:nvPr/>
        </p:nvSpPr>
        <p:spPr>
          <a:xfrm>
            <a:off x="1735210" y="2074117"/>
            <a:ext cx="1224136"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Incident sécurité</a:t>
            </a:r>
            <a:endParaRPr lang="fr-FR" sz="1100" dirty="0">
              <a:latin typeface="Comic Sans MS" panose="030F0702030302020204" pitchFamily="66" charset="0"/>
            </a:endParaRPr>
          </a:p>
        </p:txBody>
      </p:sp>
      <p:sp>
        <p:nvSpPr>
          <p:cNvPr id="10" name="ZoneTexte 9"/>
          <p:cNvSpPr txBox="1"/>
          <p:nvPr/>
        </p:nvSpPr>
        <p:spPr>
          <a:xfrm>
            <a:off x="3419873" y="2065064"/>
            <a:ext cx="1008111"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Environnement</a:t>
            </a:r>
            <a:endParaRPr lang="fr-FR" sz="1100" dirty="0">
              <a:latin typeface="Comic Sans MS" panose="030F0702030302020204" pitchFamily="66" charset="0"/>
            </a:endParaRPr>
          </a:p>
        </p:txBody>
      </p:sp>
      <p:sp>
        <p:nvSpPr>
          <p:cNvPr id="11" name="ZoneTexte 10"/>
          <p:cNvSpPr txBox="1"/>
          <p:nvPr/>
        </p:nvSpPr>
        <p:spPr>
          <a:xfrm>
            <a:off x="1744740" y="2720275"/>
            <a:ext cx="1233189"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Utilisation possible</a:t>
            </a:r>
            <a:endParaRPr lang="fr-FR" sz="1100" dirty="0">
              <a:latin typeface="Comic Sans MS" panose="030F0702030302020204" pitchFamily="66" charset="0"/>
            </a:endParaRPr>
          </a:p>
        </p:txBody>
      </p:sp>
      <p:sp>
        <p:nvSpPr>
          <p:cNvPr id="14" name="ZoneTexte 13"/>
          <p:cNvSpPr txBox="1"/>
          <p:nvPr/>
        </p:nvSpPr>
        <p:spPr>
          <a:xfrm>
            <a:off x="1730744" y="2996952"/>
            <a:ext cx="1371357"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Utilisation impossible</a:t>
            </a:r>
            <a:endParaRPr lang="fr-FR" sz="1100" dirty="0">
              <a:latin typeface="Comic Sans MS" panose="030F0702030302020204" pitchFamily="66" charset="0"/>
            </a:endParaRPr>
          </a:p>
        </p:txBody>
      </p:sp>
      <p:sp>
        <p:nvSpPr>
          <p:cNvPr id="15" name="ZoneTexte 14"/>
          <p:cNvSpPr txBox="1"/>
          <p:nvPr/>
        </p:nvSpPr>
        <p:spPr>
          <a:xfrm>
            <a:off x="3384076" y="2707249"/>
            <a:ext cx="1296144"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Utilisation difficile</a:t>
            </a:r>
            <a:endParaRPr lang="fr-FR" sz="1100" dirty="0">
              <a:latin typeface="Comic Sans MS" panose="030F0702030302020204" pitchFamily="66" charset="0"/>
            </a:endParaRPr>
          </a:p>
        </p:txBody>
      </p:sp>
      <p:sp>
        <p:nvSpPr>
          <p:cNvPr id="17" name="ZoneTexte 16"/>
          <p:cNvSpPr txBox="1"/>
          <p:nvPr/>
        </p:nvSpPr>
        <p:spPr>
          <a:xfrm>
            <a:off x="1505269" y="2375302"/>
            <a:ext cx="3215670"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Ampleur du problème pour utilisation du site</a:t>
            </a:r>
            <a:endParaRPr lang="fr-FR" sz="1100" dirty="0">
              <a:latin typeface="Comic Sans MS" panose="030F0702030302020204" pitchFamily="66" charset="0"/>
            </a:endParaRPr>
          </a:p>
        </p:txBody>
      </p:sp>
      <p:sp>
        <p:nvSpPr>
          <p:cNvPr id="18" name="ZoneTexte 17"/>
          <p:cNvSpPr txBox="1"/>
          <p:nvPr/>
        </p:nvSpPr>
        <p:spPr>
          <a:xfrm>
            <a:off x="1489487" y="3293300"/>
            <a:ext cx="1823859"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Description du problème</a:t>
            </a:r>
            <a:endParaRPr lang="fr-FR" sz="1100" dirty="0">
              <a:latin typeface="Comic Sans MS" panose="030F0702030302020204" pitchFamily="66" charset="0"/>
            </a:endParaRPr>
          </a:p>
        </p:txBody>
      </p:sp>
      <p:sp>
        <p:nvSpPr>
          <p:cNvPr id="19" name="ZoneTexte 18"/>
          <p:cNvSpPr txBox="1"/>
          <p:nvPr/>
        </p:nvSpPr>
        <p:spPr>
          <a:xfrm>
            <a:off x="3327515" y="1141569"/>
            <a:ext cx="1080120" cy="230832"/>
          </a:xfrm>
          <a:prstGeom prst="rect">
            <a:avLst/>
          </a:prstGeom>
          <a:solidFill>
            <a:schemeClr val="bg1"/>
          </a:solidFill>
        </p:spPr>
        <p:txBody>
          <a:bodyPr wrap="square" rtlCol="0">
            <a:spAutoFit/>
          </a:bodyPr>
          <a:lstStyle/>
          <a:p>
            <a:r>
              <a:rPr lang="fr-FR" sz="900" dirty="0" smtClean="0">
                <a:latin typeface="Comic Sans MS" panose="030F0702030302020204" pitchFamily="66" charset="0"/>
              </a:rPr>
              <a:t>Menu déroulant</a:t>
            </a:r>
            <a:endParaRPr lang="fr-FR" sz="1100" dirty="0">
              <a:latin typeface="Comic Sans MS" panose="030F0702030302020204" pitchFamily="66" charset="0"/>
            </a:endParaRPr>
          </a:p>
        </p:txBody>
      </p:sp>
      <p:sp>
        <p:nvSpPr>
          <p:cNvPr id="20" name="ZoneTexte 19"/>
          <p:cNvSpPr txBox="1"/>
          <p:nvPr/>
        </p:nvSpPr>
        <p:spPr>
          <a:xfrm>
            <a:off x="1549856" y="4607550"/>
            <a:ext cx="2268347"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Joindre une photo ou vidéo</a:t>
            </a:r>
            <a:endParaRPr lang="fr-FR" sz="1100" dirty="0">
              <a:latin typeface="Comic Sans MS" panose="030F0702030302020204" pitchFamily="66" charset="0"/>
            </a:endParaRPr>
          </a:p>
        </p:txBody>
      </p:sp>
      <p:sp>
        <p:nvSpPr>
          <p:cNvPr id="21" name="ZoneTexte 20"/>
          <p:cNvSpPr txBox="1"/>
          <p:nvPr/>
        </p:nvSpPr>
        <p:spPr>
          <a:xfrm>
            <a:off x="1488002" y="5205812"/>
            <a:ext cx="1167836"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Votre courriel</a:t>
            </a:r>
            <a:endParaRPr lang="fr-FR" sz="1100" dirty="0">
              <a:latin typeface="Comic Sans MS" panose="030F0702030302020204" pitchFamily="66" charset="0"/>
            </a:endParaRPr>
          </a:p>
        </p:txBody>
      </p:sp>
      <p:sp>
        <p:nvSpPr>
          <p:cNvPr id="31" name="ZoneTexte 30"/>
          <p:cNvSpPr txBox="1"/>
          <p:nvPr/>
        </p:nvSpPr>
        <p:spPr>
          <a:xfrm>
            <a:off x="4922873" y="5095163"/>
            <a:ext cx="801255"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Commune</a:t>
            </a:r>
            <a:endParaRPr lang="fr-FR" sz="1100" dirty="0">
              <a:latin typeface="Comic Sans MS" panose="030F0702030302020204" pitchFamily="66" charset="0"/>
            </a:endParaRPr>
          </a:p>
        </p:txBody>
      </p:sp>
      <p:sp>
        <p:nvSpPr>
          <p:cNvPr id="32" name="ZoneTexte 31"/>
          <p:cNvSpPr txBox="1"/>
          <p:nvPr/>
        </p:nvSpPr>
        <p:spPr>
          <a:xfrm>
            <a:off x="6588224" y="5089599"/>
            <a:ext cx="1080120" cy="261610"/>
          </a:xfrm>
          <a:prstGeom prst="rect">
            <a:avLst/>
          </a:prstGeom>
          <a:solidFill>
            <a:srgbClr val="F0F036"/>
          </a:solidFill>
        </p:spPr>
        <p:txBody>
          <a:bodyPr wrap="square" rtlCol="0">
            <a:spAutoFit/>
          </a:bodyPr>
          <a:lstStyle/>
          <a:p>
            <a:r>
              <a:rPr lang="fr-FR" sz="1100" dirty="0" smtClean="0">
                <a:latin typeface="Comic Sans MS" panose="030F0702030302020204" pitchFamily="66" charset="0"/>
              </a:rPr>
              <a:t>Département</a:t>
            </a:r>
            <a:endParaRPr lang="fr-FR" sz="1100" dirty="0">
              <a:latin typeface="Comic Sans MS" panose="030F0702030302020204" pitchFamily="66" charset="0"/>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873" y="1086266"/>
            <a:ext cx="3120202" cy="356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Image 36"/>
          <p:cNvPicPr/>
          <p:nvPr/>
        </p:nvPicPr>
        <p:blipFill rotWithShape="1">
          <a:blip r:embed="rId6"/>
          <a:srcRect l="50465" t="22087" r="24005" b="25719"/>
          <a:stretch/>
        </p:blipFill>
        <p:spPr bwMode="auto">
          <a:xfrm>
            <a:off x="4922873" y="1086266"/>
            <a:ext cx="3103880" cy="3569335"/>
          </a:xfrm>
          <a:prstGeom prst="rect">
            <a:avLst/>
          </a:prstGeom>
          <a:ln>
            <a:noFill/>
          </a:ln>
          <a:extLst>
            <a:ext uri="{53640926-AAD7-44D8-BBD7-CCE9431645EC}">
              <a14:shadowObscured xmlns:a14="http://schemas.microsoft.com/office/drawing/2010/main"/>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300" y="1086266"/>
            <a:ext cx="3121025"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873" y="1091635"/>
            <a:ext cx="312020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gauche 3"/>
          <p:cNvSpPr/>
          <p:nvPr/>
        </p:nvSpPr>
        <p:spPr bwMode="auto">
          <a:xfrm rot="1074966">
            <a:off x="6300192" y="2920187"/>
            <a:ext cx="576064" cy="356851"/>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 name="ZoneTexte 40"/>
          <p:cNvSpPr txBox="1"/>
          <p:nvPr/>
        </p:nvSpPr>
        <p:spPr>
          <a:xfrm>
            <a:off x="4924552" y="5373176"/>
            <a:ext cx="1447647" cy="230832"/>
          </a:xfrm>
          <a:prstGeom prst="rect">
            <a:avLst/>
          </a:prstGeom>
          <a:solidFill>
            <a:schemeClr val="accent5">
              <a:lumMod val="40000"/>
              <a:lumOff val="60000"/>
            </a:schemeClr>
          </a:solidFill>
        </p:spPr>
        <p:txBody>
          <a:bodyPr wrap="square" rtlCol="0">
            <a:spAutoFit/>
          </a:bodyPr>
          <a:lstStyle/>
          <a:p>
            <a:r>
              <a:rPr lang="fr-FR" sz="900" dirty="0" smtClean="0">
                <a:latin typeface="Comic Sans MS" panose="030F0702030302020204" pitchFamily="66" charset="0"/>
              </a:rPr>
              <a:t>Meaux</a:t>
            </a:r>
            <a:endParaRPr lang="fr-FR" sz="1100" dirty="0">
              <a:latin typeface="Comic Sans MS" panose="030F0702030302020204" pitchFamily="66" charset="0"/>
            </a:endParaRPr>
          </a:p>
        </p:txBody>
      </p:sp>
      <p:sp>
        <p:nvSpPr>
          <p:cNvPr id="42" name="ZoneTexte 41"/>
          <p:cNvSpPr txBox="1"/>
          <p:nvPr/>
        </p:nvSpPr>
        <p:spPr>
          <a:xfrm>
            <a:off x="6625400" y="5399511"/>
            <a:ext cx="1401353" cy="230832"/>
          </a:xfrm>
          <a:prstGeom prst="rect">
            <a:avLst/>
          </a:prstGeom>
          <a:solidFill>
            <a:schemeClr val="accent5">
              <a:lumMod val="40000"/>
              <a:lumOff val="60000"/>
            </a:schemeClr>
          </a:solidFill>
        </p:spPr>
        <p:txBody>
          <a:bodyPr wrap="square" rtlCol="0">
            <a:spAutoFit/>
          </a:bodyPr>
          <a:lstStyle/>
          <a:p>
            <a:r>
              <a:rPr lang="fr-FR" sz="900" dirty="0" smtClean="0">
                <a:latin typeface="Comic Sans MS" panose="030F0702030302020204" pitchFamily="66" charset="0"/>
              </a:rPr>
              <a:t>Seine et Marne</a:t>
            </a:r>
            <a:endParaRPr lang="fr-FR" sz="1100" dirty="0">
              <a:latin typeface="Comic Sans MS" panose="030F0702030302020204" pitchFamily="66" charset="0"/>
            </a:endParaRPr>
          </a:p>
        </p:txBody>
      </p:sp>
      <p:sp>
        <p:nvSpPr>
          <p:cNvPr id="43" name="ZoneTexte 42"/>
          <p:cNvSpPr txBox="1"/>
          <p:nvPr/>
        </p:nvSpPr>
        <p:spPr>
          <a:xfrm>
            <a:off x="3359180" y="1143014"/>
            <a:ext cx="1225964" cy="215444"/>
          </a:xfrm>
          <a:prstGeom prst="rect">
            <a:avLst/>
          </a:prstGeom>
          <a:solidFill>
            <a:schemeClr val="bg1"/>
          </a:solidFill>
        </p:spPr>
        <p:txBody>
          <a:bodyPr wrap="square" rtlCol="0">
            <a:spAutoFit/>
          </a:bodyPr>
          <a:lstStyle/>
          <a:p>
            <a:r>
              <a:rPr lang="fr-FR" sz="800" dirty="0" smtClean="0">
                <a:solidFill>
                  <a:srgbClr val="FF0000"/>
                </a:solidFill>
                <a:latin typeface="Comic Sans MS" panose="030F0702030302020204" pitchFamily="66" charset="0"/>
              </a:rPr>
              <a:t>Randonnée pédestre</a:t>
            </a:r>
            <a:endParaRPr lang="fr-FR" sz="800" dirty="0">
              <a:solidFill>
                <a:srgbClr val="FF0000"/>
              </a:solidFill>
              <a:latin typeface="Comic Sans MS" panose="030F0702030302020204" pitchFamily="66" charset="0"/>
            </a:endParaRPr>
          </a:p>
        </p:txBody>
      </p:sp>
      <p:sp>
        <p:nvSpPr>
          <p:cNvPr id="5" name="Ellipse 4"/>
          <p:cNvSpPr/>
          <p:nvPr/>
        </p:nvSpPr>
        <p:spPr bwMode="auto">
          <a:xfrm>
            <a:off x="1575510" y="1827985"/>
            <a:ext cx="169230" cy="145196"/>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 name="Ellipse 44"/>
          <p:cNvSpPr/>
          <p:nvPr/>
        </p:nvSpPr>
        <p:spPr bwMode="auto">
          <a:xfrm>
            <a:off x="1565980" y="2750067"/>
            <a:ext cx="169230" cy="145196"/>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 name="ZoneTexte 11"/>
          <p:cNvSpPr txBox="1"/>
          <p:nvPr/>
        </p:nvSpPr>
        <p:spPr>
          <a:xfrm>
            <a:off x="1650595" y="3585592"/>
            <a:ext cx="3070344" cy="923330"/>
          </a:xfrm>
          <a:prstGeom prst="rect">
            <a:avLst/>
          </a:prstGeom>
          <a:solidFill>
            <a:schemeClr val="accent5">
              <a:lumMod val="40000"/>
              <a:lumOff val="60000"/>
            </a:schemeClr>
          </a:solidFill>
        </p:spPr>
        <p:txBody>
          <a:bodyPr wrap="square" rtlCol="0">
            <a:spAutoFit/>
          </a:bodyPr>
          <a:lstStyle/>
          <a:p>
            <a:r>
              <a:rPr lang="fr-FR" sz="900" dirty="0" smtClean="0">
                <a:solidFill>
                  <a:srgbClr val="FF0000"/>
                </a:solidFill>
                <a:latin typeface="Comic Sans MS" panose="030F0702030302020204" pitchFamily="66" charset="0"/>
                <a:cs typeface="Arial" panose="020B0604020202020204" pitchFamily="34" charset="0"/>
              </a:rPr>
              <a:t>Le balisage a disparu à l’intersection du GR1 et du GR14 au niveau du canal de Meaux à </a:t>
            </a:r>
            <a:r>
              <a:rPr lang="fr-FR" sz="900" dirty="0" err="1" smtClean="0">
                <a:solidFill>
                  <a:srgbClr val="FF0000"/>
                </a:solidFill>
                <a:latin typeface="Comic Sans MS" panose="030F0702030302020204" pitchFamily="66" charset="0"/>
                <a:cs typeface="Arial" panose="020B0604020202020204" pitchFamily="34" charset="0"/>
              </a:rPr>
              <a:t>Chalifert</a:t>
            </a:r>
            <a:r>
              <a:rPr lang="fr-FR" sz="900" dirty="0">
                <a:solidFill>
                  <a:srgbClr val="FF0000"/>
                </a:solidFill>
                <a:latin typeface="Comic Sans MS" panose="030F0702030302020204" pitchFamily="66" charset="0"/>
                <a:cs typeface="Arial" panose="020B0604020202020204" pitchFamily="34" charset="0"/>
              </a:rPr>
              <a:t>.</a:t>
            </a:r>
            <a:endParaRPr lang="fr-FR" sz="900" dirty="0" smtClean="0">
              <a:solidFill>
                <a:srgbClr val="FF0000"/>
              </a:solidFill>
              <a:latin typeface="Comic Sans MS" panose="030F0702030302020204" pitchFamily="66" charset="0"/>
              <a:cs typeface="Arial" panose="020B0604020202020204" pitchFamily="34" charset="0"/>
            </a:endParaRPr>
          </a:p>
          <a:p>
            <a:r>
              <a:rPr lang="fr-FR" sz="900" dirty="0" smtClean="0">
                <a:solidFill>
                  <a:srgbClr val="FF0000"/>
                </a:solidFill>
                <a:latin typeface="Comic Sans MS" panose="030F0702030302020204" pitchFamily="66" charset="0"/>
                <a:cs typeface="Arial" panose="020B0604020202020204" pitchFamily="34" charset="0"/>
              </a:rPr>
              <a:t>Il y a risque d’erreur  pour les randonneurs,</a:t>
            </a:r>
          </a:p>
          <a:p>
            <a:endParaRPr lang="fr-FR" sz="900" dirty="0">
              <a:solidFill>
                <a:srgbClr val="FF0000"/>
              </a:solidFill>
              <a:latin typeface="Comic Sans MS" panose="030F0702030302020204" pitchFamily="66" charset="0"/>
              <a:cs typeface="Arial" panose="020B0604020202020204" pitchFamily="34" charset="0"/>
            </a:endParaRPr>
          </a:p>
          <a:p>
            <a:endParaRPr lang="fr-FR" sz="900" dirty="0" smtClean="0">
              <a:solidFill>
                <a:srgbClr val="FF0000"/>
              </a:solidFill>
              <a:latin typeface="Comic Sans MS" panose="030F0702030302020204" pitchFamily="66" charset="0"/>
              <a:cs typeface="Arial" panose="020B0604020202020204" pitchFamily="34" charset="0"/>
            </a:endParaRPr>
          </a:p>
          <a:p>
            <a:r>
              <a:rPr lang="fr-FR" sz="900" dirty="0" smtClean="0">
                <a:solidFill>
                  <a:srgbClr val="FF0000"/>
                </a:solidFill>
                <a:latin typeface="Comic Sans MS" panose="030F0702030302020204" pitchFamily="66" charset="0"/>
                <a:cs typeface="Arial" panose="020B0604020202020204" pitchFamily="34" charset="0"/>
              </a:rPr>
              <a:t> </a:t>
            </a:r>
            <a:endParaRPr lang="fr-FR" sz="900" dirty="0">
              <a:solidFill>
                <a:srgbClr val="FF0000"/>
              </a:solidFill>
              <a:latin typeface="Comic Sans MS" panose="030F0702030302020204" pitchFamily="66" charset="0"/>
              <a:cs typeface="Arial" panose="020B0604020202020204" pitchFamily="34" charset="0"/>
            </a:endParaRPr>
          </a:p>
        </p:txBody>
      </p:sp>
      <p:sp>
        <p:nvSpPr>
          <p:cNvPr id="47" name="ZoneTexte 46"/>
          <p:cNvSpPr txBox="1"/>
          <p:nvPr/>
        </p:nvSpPr>
        <p:spPr>
          <a:xfrm>
            <a:off x="1617062" y="5488592"/>
            <a:ext cx="2666905" cy="230832"/>
          </a:xfrm>
          <a:prstGeom prst="rect">
            <a:avLst/>
          </a:prstGeom>
          <a:solidFill>
            <a:schemeClr val="bg1"/>
          </a:solidFill>
        </p:spPr>
        <p:txBody>
          <a:bodyPr wrap="square" rtlCol="0">
            <a:spAutoFit/>
          </a:bodyPr>
          <a:lstStyle/>
          <a:p>
            <a:r>
              <a:rPr lang="fr-FR" sz="900" dirty="0">
                <a:solidFill>
                  <a:srgbClr val="FF0000"/>
                </a:solidFill>
                <a:latin typeface="Comic Sans MS" panose="030F0702030302020204" pitchFamily="66" charset="0"/>
              </a:rPr>
              <a:t>m</a:t>
            </a:r>
            <a:r>
              <a:rPr lang="fr-FR" sz="900" dirty="0" smtClean="0">
                <a:solidFill>
                  <a:srgbClr val="FF0000"/>
                </a:solidFill>
                <a:latin typeface="Comic Sans MS" panose="030F0702030302020204" pitchFamily="66" charset="0"/>
              </a:rPr>
              <a:t>ichel.martin@gmail.fr</a:t>
            </a:r>
            <a:endParaRPr lang="fr-FR" sz="1100" dirty="0">
              <a:solidFill>
                <a:srgbClr val="FF0000"/>
              </a:solidFill>
              <a:latin typeface="Comic Sans MS" panose="030F0702030302020204" pitchFamily="66" charset="0"/>
            </a:endParaRPr>
          </a:p>
        </p:txBody>
      </p:sp>
      <p:sp>
        <p:nvSpPr>
          <p:cNvPr id="13" name="ZoneTexte 12"/>
          <p:cNvSpPr txBox="1"/>
          <p:nvPr/>
        </p:nvSpPr>
        <p:spPr>
          <a:xfrm>
            <a:off x="5153338" y="5726111"/>
            <a:ext cx="2754044" cy="230832"/>
          </a:xfrm>
          <a:prstGeom prst="rect">
            <a:avLst/>
          </a:prstGeom>
          <a:solidFill>
            <a:srgbClr val="800000"/>
          </a:solidFill>
        </p:spPr>
        <p:txBody>
          <a:bodyPr wrap="square" rtlCol="0">
            <a:spAutoFit/>
          </a:bodyPr>
          <a:lstStyle/>
          <a:p>
            <a:r>
              <a:rPr lang="fr-FR" sz="900" i="1" dirty="0" smtClean="0">
                <a:solidFill>
                  <a:schemeClr val="bg1"/>
                </a:solidFill>
                <a:latin typeface="Comic Sans MS" panose="030F0702030302020204" pitchFamily="66" charset="0"/>
              </a:rPr>
              <a:t>Au CLIC, la géolocalisation est automatique</a:t>
            </a:r>
            <a:endParaRPr lang="fr-FR" sz="900" i="1" dirty="0">
              <a:solidFill>
                <a:schemeClr val="bg1"/>
              </a:solidFill>
              <a:latin typeface="Comic Sans MS" panose="030F0702030302020204" pitchFamily="66" charset="0"/>
            </a:endParaRPr>
          </a:p>
        </p:txBody>
      </p:sp>
      <p:sp>
        <p:nvSpPr>
          <p:cNvPr id="3" name="Flèche vers le bas 2"/>
          <p:cNvSpPr/>
          <p:nvPr/>
        </p:nvSpPr>
        <p:spPr bwMode="auto">
          <a:xfrm rot="19298660">
            <a:off x="4000115" y="5655700"/>
            <a:ext cx="504056" cy="60248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 name="ZoneTexte 15"/>
          <p:cNvSpPr txBox="1"/>
          <p:nvPr/>
        </p:nvSpPr>
        <p:spPr>
          <a:xfrm>
            <a:off x="971600" y="247019"/>
            <a:ext cx="6354476" cy="430887"/>
          </a:xfrm>
          <a:prstGeom prst="rect">
            <a:avLst/>
          </a:prstGeom>
          <a:solidFill>
            <a:schemeClr val="tx1">
              <a:lumMod val="65000"/>
              <a:lumOff val="35000"/>
            </a:schemeClr>
          </a:solidFill>
        </p:spPr>
        <p:txBody>
          <a:bodyPr wrap="square" rtlCol="0">
            <a:spAutoFit/>
          </a:bodyPr>
          <a:lstStyle/>
          <a:p>
            <a:r>
              <a:rPr lang="fr-FR" sz="2200" dirty="0" smtClean="0">
                <a:solidFill>
                  <a:schemeClr val="bg1"/>
                </a:solidFill>
                <a:latin typeface="Comic Sans MS" panose="030F0702030302020204" pitchFamily="66" charset="0"/>
              </a:rPr>
              <a:t>Exemple: problème de balisage/Signalétique</a:t>
            </a:r>
            <a:endParaRPr lang="fr-FR" sz="2200" dirty="0">
              <a:solidFill>
                <a:schemeClr val="bg1"/>
              </a:solidFill>
              <a:latin typeface="Comic Sans MS" panose="030F0702030302020204" pitchFamily="66" charset="0"/>
            </a:endParaRPr>
          </a:p>
        </p:txBody>
      </p:sp>
      <p:sp>
        <p:nvSpPr>
          <p:cNvPr id="50" name="ZoneTexte 49"/>
          <p:cNvSpPr txBox="1"/>
          <p:nvPr/>
        </p:nvSpPr>
        <p:spPr>
          <a:xfrm>
            <a:off x="4842946" y="4738355"/>
            <a:ext cx="3280056" cy="261610"/>
          </a:xfrm>
          <a:prstGeom prst="rect">
            <a:avLst/>
          </a:prstGeom>
          <a:solidFill>
            <a:schemeClr val="bg1"/>
          </a:solidFill>
        </p:spPr>
        <p:txBody>
          <a:bodyPr wrap="square" rtlCol="0">
            <a:spAutoFit/>
          </a:bodyPr>
          <a:lstStyle/>
          <a:p>
            <a:r>
              <a:rPr lang="fr-FR" sz="1100" dirty="0" smtClean="0">
                <a:latin typeface="Comic Sans MS" panose="030F0702030302020204" pitchFamily="66" charset="0"/>
              </a:rPr>
              <a:t>Zoomer et localiser le problème sur la carte </a:t>
            </a:r>
            <a:endParaRPr lang="fr-FR" sz="1100" dirty="0">
              <a:latin typeface="Comic Sans MS" panose="030F0702030302020204" pitchFamily="66" charset="0"/>
            </a:endParaRPr>
          </a:p>
        </p:txBody>
      </p:sp>
    </p:spTree>
    <p:extLst>
      <p:ext uri="{BB962C8B-B14F-4D97-AF65-F5344CB8AC3E}">
        <p14:creationId xmlns:p14="http://schemas.microsoft.com/office/powerpoint/2010/main" val="200774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50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par>
                          <p:cTn id="13" fill="hold">
                            <p:stCondLst>
                              <p:cond delay="1000"/>
                            </p:stCondLst>
                            <p:childTnLst>
                              <p:par>
                                <p:cTn id="14" presetID="10" presetClass="entr" presetSubtype="0" fill="hold" grpId="0" nodeType="after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4000"/>
                            </p:stCondLst>
                            <p:childTnLst>
                              <p:par>
                                <p:cTn id="18" presetID="10" presetClass="entr" presetSubtype="0" fill="hold" grpId="0" nodeType="afterEffect">
                                  <p:stCondLst>
                                    <p:cond delay="20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par>
                          <p:cTn id="21" fill="hold">
                            <p:stCondLst>
                              <p:cond delay="7000"/>
                            </p:stCondLst>
                            <p:childTnLst>
                              <p:par>
                                <p:cTn id="22" presetID="22" presetClass="entr" presetSubtype="8" fill="hold" grpId="0" nodeType="afterEffect">
                                  <p:stCondLst>
                                    <p:cond delay="300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2000"/>
                                        <p:tgtEl>
                                          <p:spTgt spid="43"/>
                                        </p:tgtEl>
                                      </p:cBhvr>
                                    </p:animEffect>
                                  </p:childTnLst>
                                </p:cTn>
                              </p:par>
                            </p:childTnLst>
                          </p:cTn>
                        </p:par>
                        <p:par>
                          <p:cTn id="25" fill="hold">
                            <p:stCondLst>
                              <p:cond delay="12000"/>
                            </p:stCondLst>
                            <p:childTnLst>
                              <p:par>
                                <p:cTn id="26" presetID="10" presetClass="entr" presetSubtype="0" fill="hold" grpId="0" nodeType="after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4500"/>
                            </p:stCondLst>
                            <p:childTnLst>
                              <p:par>
                                <p:cTn id="30" presetID="10" presetClass="entr" presetSubtype="0" fill="hold" grpId="0"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6000"/>
                            </p:stCondLst>
                            <p:childTnLst>
                              <p:par>
                                <p:cTn id="34" presetID="10" presetClass="entr" presetSubtype="0" fill="hold" grpId="0" nodeType="afterEffect">
                                  <p:stCondLst>
                                    <p:cond delay="15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8000"/>
                            </p:stCondLst>
                            <p:childTnLst>
                              <p:par>
                                <p:cTn id="38" presetID="10" presetClass="entr" presetSubtype="0" fill="hold" grpId="0" nodeType="afterEffect">
                                  <p:stCondLst>
                                    <p:cond delay="1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20000"/>
                            </p:stCondLst>
                            <p:childTnLst>
                              <p:par>
                                <p:cTn id="42" presetID="10" presetClass="entr" presetSubtype="0" fill="hold" grpId="0"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22000"/>
                            </p:stCondLst>
                            <p:childTnLst>
                              <p:par>
                                <p:cTn id="46" presetID="1" presetClass="entr" presetSubtype="0" fill="hold" grpId="0" nodeType="afterEffect">
                                  <p:stCondLst>
                                    <p:cond delay="3000"/>
                                  </p:stCondLst>
                                  <p:childTnLst>
                                    <p:set>
                                      <p:cBhvr>
                                        <p:cTn id="47" dur="1" fill="hold">
                                          <p:stCondLst>
                                            <p:cond delay="999"/>
                                          </p:stCondLst>
                                        </p:cTn>
                                        <p:tgtEl>
                                          <p:spTgt spid="5"/>
                                        </p:tgtEl>
                                        <p:attrNameLst>
                                          <p:attrName>style.visibility</p:attrName>
                                        </p:attrNameLst>
                                      </p:cBhvr>
                                      <p:to>
                                        <p:strVal val="visible"/>
                                      </p:to>
                                    </p:set>
                                  </p:childTnLst>
                                </p:cTn>
                              </p:par>
                            </p:childTnLst>
                          </p:cTn>
                        </p:par>
                        <p:par>
                          <p:cTn id="48" fill="hold">
                            <p:stCondLst>
                              <p:cond delay="26000"/>
                            </p:stCondLst>
                            <p:childTnLst>
                              <p:par>
                                <p:cTn id="49" presetID="10" presetClass="entr" presetSubtype="0" fill="hold" grpId="0" nodeType="afterEffect">
                                  <p:stCondLst>
                                    <p:cond delay="3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par>
                          <p:cTn id="52" fill="hold">
                            <p:stCondLst>
                              <p:cond delay="30000"/>
                            </p:stCondLst>
                            <p:childTnLst>
                              <p:par>
                                <p:cTn id="53" presetID="10" presetClass="entr" presetSubtype="0" fill="hold" grpId="0" nodeType="afterEffect">
                                  <p:stCondLst>
                                    <p:cond delay="20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32500"/>
                            </p:stCondLst>
                            <p:childTnLst>
                              <p:par>
                                <p:cTn id="57" presetID="10" presetClass="entr" presetSubtype="0" fill="hold" grpId="0" nodeType="afterEffect">
                                  <p:stCondLst>
                                    <p:cond delay="1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34500"/>
                            </p:stCondLst>
                            <p:childTnLst>
                              <p:par>
                                <p:cTn id="61" presetID="10" presetClass="entr" presetSubtype="0" fill="hold" grpId="0" nodeType="afterEffect">
                                  <p:stCondLst>
                                    <p:cond delay="15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36500"/>
                            </p:stCondLst>
                            <p:childTnLst>
                              <p:par>
                                <p:cTn id="65" presetID="1" presetClass="entr" presetSubtype="0" fill="hold" grpId="0" nodeType="afterEffect">
                                  <p:stCondLst>
                                    <p:cond delay="3000"/>
                                  </p:stCondLst>
                                  <p:childTnLst>
                                    <p:set>
                                      <p:cBhvr>
                                        <p:cTn id="66" dur="1" fill="hold">
                                          <p:stCondLst>
                                            <p:cond delay="499"/>
                                          </p:stCondLst>
                                        </p:cTn>
                                        <p:tgtEl>
                                          <p:spTgt spid="45"/>
                                        </p:tgtEl>
                                        <p:attrNameLst>
                                          <p:attrName>style.visibility</p:attrName>
                                        </p:attrNameLst>
                                      </p:cBhvr>
                                      <p:to>
                                        <p:strVal val="visible"/>
                                      </p:to>
                                    </p:set>
                                  </p:childTnLst>
                                </p:cTn>
                              </p:par>
                            </p:childTnLst>
                          </p:cTn>
                        </p:par>
                        <p:par>
                          <p:cTn id="67" fill="hold">
                            <p:stCondLst>
                              <p:cond delay="40000"/>
                            </p:stCondLst>
                            <p:childTnLst>
                              <p:par>
                                <p:cTn id="68" presetID="10" presetClass="entr" presetSubtype="0" fill="hold" grpId="0" nodeType="afterEffect">
                                  <p:stCondLst>
                                    <p:cond delay="325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par>
                          <p:cTn id="71" fill="hold">
                            <p:stCondLst>
                              <p:cond delay="43750"/>
                            </p:stCondLst>
                            <p:childTnLst>
                              <p:par>
                                <p:cTn id="72" presetID="22" presetClass="entr" presetSubtype="8" fill="hold" grpId="0" nodeType="afterEffect">
                                  <p:stCondLst>
                                    <p:cond delay="1500"/>
                                  </p:stCondLst>
                                  <p:childTnLst>
                                    <p:set>
                                      <p:cBhvr>
                                        <p:cTn id="73" dur="1" fill="hold">
                                          <p:stCondLst>
                                            <p:cond delay="0"/>
                                          </p:stCondLst>
                                        </p:cTn>
                                        <p:tgtEl>
                                          <p:spTgt spid="12">
                                            <p:bg/>
                                          </p:spTgt>
                                        </p:tgtEl>
                                        <p:attrNameLst>
                                          <p:attrName>style.visibility</p:attrName>
                                        </p:attrNameLst>
                                      </p:cBhvr>
                                      <p:to>
                                        <p:strVal val="visible"/>
                                      </p:to>
                                    </p:set>
                                    <p:animEffect transition="in" filter="wipe(left)">
                                      <p:cBhvr>
                                        <p:cTn id="74" dur="1500"/>
                                        <p:tgtEl>
                                          <p:spTgt spid="12">
                                            <p:bg/>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150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wipe(left)">
                                      <p:cBhvr>
                                        <p:cTn id="79" dur="1500"/>
                                        <p:tgtEl>
                                          <p:spTgt spid="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1500"/>
                                  </p:stCondLst>
                                  <p:childTnLst>
                                    <p:set>
                                      <p:cBhvr>
                                        <p:cTn id="83" dur="1" fill="hold">
                                          <p:stCondLst>
                                            <p:cond delay="0"/>
                                          </p:stCondLst>
                                        </p:cTn>
                                        <p:tgtEl>
                                          <p:spTgt spid="12">
                                            <p:txEl>
                                              <p:pRg st="1" end="1"/>
                                            </p:txEl>
                                          </p:spTgt>
                                        </p:tgtEl>
                                        <p:attrNameLst>
                                          <p:attrName>style.visibility</p:attrName>
                                        </p:attrNameLst>
                                      </p:cBhvr>
                                      <p:to>
                                        <p:strVal val="visible"/>
                                      </p:to>
                                    </p:set>
                                    <p:animEffect transition="in" filter="wipe(left)">
                                      <p:cBhvr>
                                        <p:cTn id="84" dur="1500"/>
                                        <p:tgtEl>
                                          <p:spTgt spid="12">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1500"/>
                                  </p:stCondLst>
                                  <p:childTnLst>
                                    <p:set>
                                      <p:cBhvr>
                                        <p:cTn id="88" dur="1" fill="hold">
                                          <p:stCondLst>
                                            <p:cond delay="0"/>
                                          </p:stCondLst>
                                        </p:cTn>
                                        <p:tgtEl>
                                          <p:spTgt spid="12">
                                            <p:txEl>
                                              <p:pRg st="4" end="4"/>
                                            </p:txEl>
                                          </p:spTgt>
                                        </p:tgtEl>
                                        <p:attrNameLst>
                                          <p:attrName>style.visibility</p:attrName>
                                        </p:attrNameLst>
                                      </p:cBhvr>
                                      <p:to>
                                        <p:strVal val="visible"/>
                                      </p:to>
                                    </p:set>
                                    <p:animEffect transition="in" filter="wipe(left)">
                                      <p:cBhvr>
                                        <p:cTn id="89" dur="1500"/>
                                        <p:tgtEl>
                                          <p:spTgt spid="12">
                                            <p:txEl>
                                              <p:pRg st="4" end="4"/>
                                            </p:txEl>
                                          </p:spTgt>
                                        </p:tgtEl>
                                      </p:cBhvr>
                                    </p:animEffect>
                                  </p:childTnLst>
                                </p:cTn>
                              </p:par>
                            </p:childTnLst>
                          </p:cTn>
                        </p:par>
                        <p:par>
                          <p:cTn id="90" fill="hold">
                            <p:stCondLst>
                              <p:cond delay="3000"/>
                            </p:stCondLst>
                            <p:childTnLst>
                              <p:par>
                                <p:cTn id="91" presetID="10" presetClass="entr" presetSubtype="0" fill="hold" grpId="0" nodeType="afterEffect">
                                  <p:stCondLst>
                                    <p:cond delay="300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par>
                          <p:cTn id="94" fill="hold">
                            <p:stCondLst>
                              <p:cond delay="6500"/>
                            </p:stCondLst>
                            <p:childTnLst>
                              <p:par>
                                <p:cTn id="95" presetID="10" presetClass="entr" presetSubtype="0" fill="hold" grpId="0" nodeType="afterEffect">
                                  <p:stCondLst>
                                    <p:cond delay="300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10000"/>
                            </p:stCondLst>
                            <p:childTnLst>
                              <p:par>
                                <p:cTn id="99" presetID="22" presetClass="entr" presetSubtype="8" fill="hold" grpId="0" nodeType="afterEffect">
                                  <p:stCondLst>
                                    <p:cond delay="2000"/>
                                  </p:stCondLst>
                                  <p:childTnLst>
                                    <p:set>
                                      <p:cBhvr>
                                        <p:cTn id="100" dur="1" fill="hold">
                                          <p:stCondLst>
                                            <p:cond delay="0"/>
                                          </p:stCondLst>
                                        </p:cTn>
                                        <p:tgtEl>
                                          <p:spTgt spid="47"/>
                                        </p:tgtEl>
                                        <p:attrNameLst>
                                          <p:attrName>style.visibility</p:attrName>
                                        </p:attrNameLst>
                                      </p:cBhvr>
                                      <p:to>
                                        <p:strVal val="visible"/>
                                      </p:to>
                                    </p:set>
                                    <p:animEffect transition="in" filter="wipe(left)">
                                      <p:cBhvr>
                                        <p:cTn id="101" dur="3000"/>
                                        <p:tgtEl>
                                          <p:spTgt spid="47"/>
                                        </p:tgtEl>
                                      </p:cBhvr>
                                    </p:animEffect>
                                  </p:childTnLst>
                                </p:cTn>
                              </p:par>
                            </p:childTnLst>
                          </p:cTn>
                        </p:par>
                        <p:par>
                          <p:cTn id="102" fill="hold">
                            <p:stCondLst>
                              <p:cond delay="15000"/>
                            </p:stCondLst>
                            <p:childTnLst>
                              <p:par>
                                <p:cTn id="103" presetID="10" presetClass="entr" presetSubtype="0"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childTnLst>
                          </p:cTn>
                        </p:par>
                        <p:par>
                          <p:cTn id="106" fill="hold">
                            <p:stCondLst>
                              <p:cond delay="15500"/>
                            </p:stCondLst>
                            <p:childTnLst>
                              <p:par>
                                <p:cTn id="107" presetID="10"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childTnLst>
                          </p:cTn>
                        </p:par>
                        <p:par>
                          <p:cTn id="110" fill="hold">
                            <p:stCondLst>
                              <p:cond delay="16000"/>
                            </p:stCondLst>
                            <p:childTnLst>
                              <p:par>
                                <p:cTn id="111" presetID="10" presetClass="entr" presetSubtype="0" fill="hold" nodeType="afterEffect">
                                  <p:stCondLst>
                                    <p:cond delay="10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50"/>
                                        </p:tgtEl>
                                        <p:attrNameLst>
                                          <p:attrName>style.visibility</p:attrName>
                                        </p:attrNameLst>
                                      </p:cBhvr>
                                      <p:to>
                                        <p:strVal val="visible"/>
                                      </p:to>
                                    </p:set>
                                  </p:childTnLst>
                                </p:cTn>
                              </p:par>
                            </p:childTnLst>
                          </p:cTn>
                        </p:par>
                        <p:par>
                          <p:cTn id="118" fill="hold">
                            <p:stCondLst>
                              <p:cond delay="0"/>
                            </p:stCondLst>
                            <p:childTnLst>
                              <p:par>
                                <p:cTn id="119" presetID="10" presetClass="entr" presetSubtype="0" fill="hold" nodeType="afterEffect">
                                  <p:stCondLst>
                                    <p:cond delay="1000"/>
                                  </p:stCondLst>
                                  <p:childTnLst>
                                    <p:set>
                                      <p:cBhvr>
                                        <p:cTn id="120" dur="1" fill="hold">
                                          <p:stCondLst>
                                            <p:cond delay="0"/>
                                          </p:stCondLst>
                                        </p:cTn>
                                        <p:tgtEl>
                                          <p:spTgt spid="1031"/>
                                        </p:tgtEl>
                                        <p:attrNameLst>
                                          <p:attrName>style.visibility</p:attrName>
                                        </p:attrNameLst>
                                      </p:cBhvr>
                                      <p:to>
                                        <p:strVal val="visible"/>
                                      </p:to>
                                    </p:set>
                                    <p:animEffect transition="in" filter="fade">
                                      <p:cBhvr>
                                        <p:cTn id="121" dur="2000"/>
                                        <p:tgtEl>
                                          <p:spTgt spid="1031"/>
                                        </p:tgtEl>
                                      </p:cBhvr>
                                    </p:animEffect>
                                  </p:childTnLst>
                                </p:cTn>
                              </p:par>
                            </p:childTnLst>
                          </p:cTn>
                        </p:par>
                        <p:par>
                          <p:cTn id="122" fill="hold">
                            <p:stCondLst>
                              <p:cond delay="3000"/>
                            </p:stCondLst>
                            <p:childTnLst>
                              <p:par>
                                <p:cTn id="123" presetID="10" presetClass="entr" presetSubtype="0" fill="hold" nodeType="afterEffect">
                                  <p:stCondLst>
                                    <p:cond delay="1000"/>
                                  </p:stCondLst>
                                  <p:childTnLst>
                                    <p:set>
                                      <p:cBhvr>
                                        <p:cTn id="124" dur="1" fill="hold">
                                          <p:stCondLst>
                                            <p:cond delay="0"/>
                                          </p:stCondLst>
                                        </p:cTn>
                                        <p:tgtEl>
                                          <p:spTgt spid="1032"/>
                                        </p:tgtEl>
                                        <p:attrNameLst>
                                          <p:attrName>style.visibility</p:attrName>
                                        </p:attrNameLst>
                                      </p:cBhvr>
                                      <p:to>
                                        <p:strVal val="visible"/>
                                      </p:to>
                                    </p:set>
                                    <p:animEffect transition="in" filter="fade">
                                      <p:cBhvr>
                                        <p:cTn id="125" dur="2000"/>
                                        <p:tgtEl>
                                          <p:spTgt spid="1032"/>
                                        </p:tgtEl>
                                      </p:cBhvr>
                                    </p:animEffect>
                                  </p:childTnLst>
                                </p:cTn>
                              </p:par>
                            </p:childTnLst>
                          </p:cTn>
                        </p:par>
                        <p:par>
                          <p:cTn id="126" fill="hold">
                            <p:stCondLst>
                              <p:cond delay="6000"/>
                            </p:stCondLst>
                            <p:childTnLst>
                              <p:par>
                                <p:cTn id="127" presetID="10" presetClass="entr" presetSubtype="0" fill="hold" nodeType="afterEffect">
                                  <p:stCondLst>
                                    <p:cond delay="1000"/>
                                  </p:stCondLst>
                                  <p:childTnLst>
                                    <p:set>
                                      <p:cBhvr>
                                        <p:cTn id="128" dur="1" fill="hold">
                                          <p:stCondLst>
                                            <p:cond delay="0"/>
                                          </p:stCondLst>
                                        </p:cTn>
                                        <p:tgtEl>
                                          <p:spTgt spid="1033"/>
                                        </p:tgtEl>
                                        <p:attrNameLst>
                                          <p:attrName>style.visibility</p:attrName>
                                        </p:attrNameLst>
                                      </p:cBhvr>
                                      <p:to>
                                        <p:strVal val="visible"/>
                                      </p:to>
                                    </p:set>
                                    <p:animEffect transition="in" filter="fade">
                                      <p:cBhvr>
                                        <p:cTn id="129" dur="2000"/>
                                        <p:tgtEl>
                                          <p:spTgt spid="1033"/>
                                        </p:tgtEl>
                                      </p:cBhvr>
                                    </p:animEffect>
                                  </p:childTnLst>
                                </p:cTn>
                              </p:par>
                            </p:childTnLst>
                          </p:cTn>
                        </p:par>
                        <p:par>
                          <p:cTn id="130" fill="hold">
                            <p:stCondLst>
                              <p:cond delay="9000"/>
                            </p:stCondLst>
                            <p:childTnLst>
                              <p:par>
                                <p:cTn id="131" presetID="2" presetClass="entr" presetSubtype="2" fill="hold" grpId="0" nodeType="afterEffect">
                                  <p:stCondLst>
                                    <p:cond delay="0"/>
                                  </p:stCondLst>
                                  <p:childTnLst>
                                    <p:set>
                                      <p:cBhvr>
                                        <p:cTn id="132" dur="1" fill="hold">
                                          <p:stCondLst>
                                            <p:cond delay="0"/>
                                          </p:stCondLst>
                                        </p:cTn>
                                        <p:tgtEl>
                                          <p:spTgt spid="4"/>
                                        </p:tgtEl>
                                        <p:attrNameLst>
                                          <p:attrName>style.visibility</p:attrName>
                                        </p:attrNameLst>
                                      </p:cBhvr>
                                      <p:to>
                                        <p:strVal val="visible"/>
                                      </p:to>
                                    </p:set>
                                    <p:anim calcmode="lin" valueType="num">
                                      <p:cBhvr additive="base">
                                        <p:cTn id="133" dur="1500" fill="hold"/>
                                        <p:tgtEl>
                                          <p:spTgt spid="4"/>
                                        </p:tgtEl>
                                        <p:attrNameLst>
                                          <p:attrName>ppt_x</p:attrName>
                                        </p:attrNameLst>
                                      </p:cBhvr>
                                      <p:tavLst>
                                        <p:tav tm="0">
                                          <p:val>
                                            <p:strVal val="1+#ppt_w/2"/>
                                          </p:val>
                                        </p:tav>
                                        <p:tav tm="100000">
                                          <p:val>
                                            <p:strVal val="#ppt_x"/>
                                          </p:val>
                                        </p:tav>
                                      </p:tavLst>
                                    </p:anim>
                                    <p:anim calcmode="lin" valueType="num">
                                      <p:cBhvr additive="base">
                                        <p:cTn id="134" dur="1500" fill="hold"/>
                                        <p:tgtEl>
                                          <p:spTgt spid="4"/>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10" presetClass="entr" presetSubtype="0" fill="hold" grpId="0"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wipe(left)">
                                      <p:cBhvr>
                                        <p:cTn id="144" dur="4000"/>
                                        <p:tgtEl>
                                          <p:spTgt spid="13"/>
                                        </p:tgtEl>
                                      </p:cBhvr>
                                    </p:animEffect>
                                  </p:childTnLst>
                                </p:cTn>
                              </p:par>
                            </p:childTnLst>
                          </p:cTn>
                        </p:par>
                        <p:par>
                          <p:cTn id="145" fill="hold">
                            <p:stCondLst>
                              <p:cond delay="14500"/>
                            </p:stCondLst>
                            <p:childTnLst>
                              <p:par>
                                <p:cTn id="146" presetID="45" presetClass="entr" presetSubtype="0" fill="hold" grpId="0" nodeType="afterEffect">
                                  <p:stCondLst>
                                    <p:cond delay="3000"/>
                                  </p:stCondLst>
                                  <p:childTnLst>
                                    <p:set>
                                      <p:cBhvr>
                                        <p:cTn id="147" dur="1" fill="hold">
                                          <p:stCondLst>
                                            <p:cond delay="0"/>
                                          </p:stCondLst>
                                        </p:cTn>
                                        <p:tgtEl>
                                          <p:spTgt spid="3"/>
                                        </p:tgtEl>
                                        <p:attrNameLst>
                                          <p:attrName>style.visibility</p:attrName>
                                        </p:attrNameLst>
                                      </p:cBhvr>
                                      <p:to>
                                        <p:strVal val="visible"/>
                                      </p:to>
                                    </p:set>
                                    <p:animEffect transition="in" filter="fade">
                                      <p:cBhvr>
                                        <p:cTn id="148" dur="2000"/>
                                        <p:tgtEl>
                                          <p:spTgt spid="3"/>
                                        </p:tgtEl>
                                      </p:cBhvr>
                                    </p:animEffect>
                                    <p:anim calcmode="lin" valueType="num">
                                      <p:cBhvr>
                                        <p:cTn id="149" dur="2000" fill="hold"/>
                                        <p:tgtEl>
                                          <p:spTgt spid="3"/>
                                        </p:tgtEl>
                                        <p:attrNameLst>
                                          <p:attrName>ppt_w</p:attrName>
                                        </p:attrNameLst>
                                      </p:cBhvr>
                                      <p:tavLst>
                                        <p:tav tm="0" fmla="#ppt_w*sin(2.5*pi*$)">
                                          <p:val>
                                            <p:fltVal val="0"/>
                                          </p:val>
                                        </p:tav>
                                        <p:tav tm="100000">
                                          <p:val>
                                            <p:fltVal val="1"/>
                                          </p:val>
                                        </p:tav>
                                      </p:tavLst>
                                    </p:anim>
                                    <p:anim calcmode="lin" valueType="num">
                                      <p:cBhvr>
                                        <p:cTn id="15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4" grpId="0" animBg="1"/>
      <p:bldP spid="15" grpId="0" animBg="1"/>
      <p:bldP spid="17" grpId="0" animBg="1"/>
      <p:bldP spid="18" grpId="0" animBg="1"/>
      <p:bldP spid="19" grpId="0" animBg="1"/>
      <p:bldP spid="20" grpId="0" animBg="1"/>
      <p:bldP spid="21" grpId="0" animBg="1"/>
      <p:bldP spid="31" grpId="0" animBg="1"/>
      <p:bldP spid="32" grpId="0" animBg="1"/>
      <p:bldP spid="4" grpId="0" animBg="1"/>
      <p:bldP spid="41" grpId="0" animBg="1"/>
      <p:bldP spid="42" grpId="0" animBg="1"/>
      <p:bldP spid="43" grpId="0" animBg="1"/>
      <p:bldP spid="5" grpId="0" animBg="1"/>
      <p:bldP spid="45" grpId="0" animBg="1"/>
      <p:bldP spid="12" grpId="0" build="p" animBg="1"/>
      <p:bldP spid="47" grpId="0" animBg="1"/>
      <p:bldP spid="13" grpId="0" animBg="1"/>
      <p:bldP spid="3" grpId="0" animBg="1"/>
      <p:bldP spid="16"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68" y="1124743"/>
            <a:ext cx="2386924" cy="53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Image 9" descr="Logo2013FFRando7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519" y="188640"/>
            <a:ext cx="1080120" cy="4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9592" y="345459"/>
            <a:ext cx="6840225" cy="553998"/>
          </a:xfrm>
          <a:prstGeom prst="rect">
            <a:avLst/>
          </a:prstGeom>
          <a:solidFill>
            <a:schemeClr val="bg1">
              <a:alpha val="60000"/>
            </a:schemeClr>
          </a:solidFill>
        </p:spPr>
        <p:txBody>
          <a:bodyPr wrap="square">
            <a:spAutoFit/>
          </a:bodyPr>
          <a:lstStyle/>
          <a:p>
            <a:r>
              <a:rPr lang="fr-FR" sz="30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tel. portable</a:t>
            </a:r>
            <a:endParaRPr lang="fr-FR" sz="3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1691680" y="910350"/>
            <a:ext cx="3096344" cy="276999"/>
          </a:xfrm>
          <a:prstGeom prst="rect">
            <a:avLst/>
          </a:prstGeom>
          <a:solidFill>
            <a:schemeClr val="bg1">
              <a:alpha val="60000"/>
            </a:schemeClr>
          </a:solidFill>
        </p:spPr>
        <p:txBody>
          <a:bodyPr wrap="square">
            <a:spAutoFit/>
          </a:bodyPr>
          <a:lstStyle/>
          <a:p>
            <a:r>
              <a:rPr lang="fr-FR" sz="1200" dirty="0" smtClean="0">
                <a:solidFill>
                  <a:srgbClr val="0000CC"/>
                </a:solidFill>
                <a:latin typeface="Comic Sans MS" panose="030F0702030302020204" pitchFamily="66" charset="0"/>
              </a:rPr>
              <a:t>J’ai téléchargé l’application SURICATE</a:t>
            </a:r>
            <a:endParaRPr lang="fr-FR" sz="1600" dirty="0">
              <a:solidFill>
                <a:srgbClr val="0000CC"/>
              </a:solidFill>
              <a:latin typeface="Comic Sans MS" panose="030F0702030302020204" pitchFamily="66" charset="0"/>
            </a:endParaRPr>
          </a:p>
        </p:txBody>
      </p:sp>
      <p:sp>
        <p:nvSpPr>
          <p:cNvPr id="10" name="Ellipse 9"/>
          <p:cNvSpPr/>
          <p:nvPr/>
        </p:nvSpPr>
        <p:spPr bwMode="auto">
          <a:xfrm>
            <a:off x="5713468" y="1689591"/>
            <a:ext cx="673401" cy="653036"/>
          </a:xfrm>
          <a:prstGeom prst="ellips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 name="Flèche vers le bas 1"/>
          <p:cNvSpPr/>
          <p:nvPr/>
        </p:nvSpPr>
        <p:spPr bwMode="auto">
          <a:xfrm>
            <a:off x="5766893" y="1097193"/>
            <a:ext cx="622729" cy="64092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 name="ZoneTexte 2"/>
          <p:cNvSpPr txBox="1"/>
          <p:nvPr/>
        </p:nvSpPr>
        <p:spPr>
          <a:xfrm>
            <a:off x="1295636" y="1417655"/>
            <a:ext cx="1944216" cy="369332"/>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Lancer Suricate</a:t>
            </a:r>
            <a:endParaRPr lang="fr-FR" sz="1800" dirty="0">
              <a:effectLst>
                <a:outerShdw blurRad="38100" dist="38100" dir="2700000" algn="tl">
                  <a:srgbClr val="000000">
                    <a:alpha val="43137"/>
                  </a:srgbClr>
                </a:outerShdw>
              </a:effectLst>
              <a:latin typeface="Comic Sans MS" panose="030F0702030302020204" pitchFamily="66" charset="0"/>
            </a:endParaRPr>
          </a:p>
        </p:txBody>
      </p:sp>
      <p:pic>
        <p:nvPicPr>
          <p:cNvPr id="7172" name="Picture 4" descr="E:\Mes documents\CODERANDO\Formation\Formation baliseurs\Suricate écrans\Screenshot_20200215-215111_Suricat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80"/>
          <a:stretch/>
        </p:blipFill>
        <p:spPr bwMode="auto">
          <a:xfrm>
            <a:off x="5713468" y="1124742"/>
            <a:ext cx="2386924" cy="5311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47605" y="4221088"/>
            <a:ext cx="864096" cy="923330"/>
          </a:xfrm>
          <a:prstGeom prst="rect">
            <a:avLst/>
          </a:prstGeom>
        </p:spPr>
        <p:txBody>
          <a:bodyPr wrap="square">
            <a:spAutoFit/>
          </a:bodyPr>
          <a:lstStyle/>
          <a:p>
            <a:r>
              <a:rPr lang="fr-FR" sz="5400" dirty="0">
                <a:solidFill>
                  <a:srgbClr val="FFFFFF"/>
                </a:solidFill>
                <a:latin typeface="Arial"/>
                <a:ea typeface="Calibri"/>
                <a:cs typeface="Times New Roman"/>
                <a:sym typeface="Wingdings"/>
              </a:rPr>
              <a:t></a:t>
            </a:r>
            <a:endParaRPr lang="fr-FR" sz="5400" dirty="0"/>
          </a:p>
        </p:txBody>
      </p:sp>
      <p:sp>
        <p:nvSpPr>
          <p:cNvPr id="21" name="ZoneTexte 20"/>
          <p:cNvSpPr txBox="1"/>
          <p:nvPr/>
        </p:nvSpPr>
        <p:spPr>
          <a:xfrm>
            <a:off x="1295636" y="4498086"/>
            <a:ext cx="3132348" cy="369332"/>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Commencer le signalement</a:t>
            </a:r>
            <a:endParaRPr lang="fr-FR" sz="1800" dirty="0">
              <a:effectLst>
                <a:outerShdw blurRad="38100" dist="38100" dir="2700000" algn="tl">
                  <a:srgbClr val="000000">
                    <a:alpha val="43137"/>
                  </a:srgbClr>
                </a:outerShdw>
              </a:effectLst>
              <a:latin typeface="Comic Sans MS" panose="030F0702030302020204" pitchFamily="66" charset="0"/>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68" y="1124742"/>
            <a:ext cx="2381117" cy="531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5508104" y="1006196"/>
            <a:ext cx="2736304" cy="523220"/>
          </a:xfrm>
          <a:prstGeom prst="rect">
            <a:avLst/>
          </a:prstGeom>
          <a:solidFill>
            <a:srgbClr val="FFFF00">
              <a:alpha val="50000"/>
            </a:srgbClr>
          </a:solidFill>
        </p:spPr>
        <p:txBody>
          <a:bodyPr wrap="square" rtlCol="0">
            <a:spAutoFit/>
          </a:bodyPr>
          <a:lstStyle/>
          <a:p>
            <a:pPr algn="ctr"/>
            <a:r>
              <a:rPr lang="fr-FR" sz="1400" i="1" dirty="0" smtClean="0">
                <a:latin typeface="Comic Sans MS" panose="030F0702030302020204" pitchFamily="66" charset="0"/>
              </a:rPr>
              <a:t>Affichage de la page d’accueil et statistiques</a:t>
            </a:r>
            <a:endParaRPr lang="fr-FR" sz="1400" i="1" dirty="0">
              <a:latin typeface="Comic Sans MS" panose="030F0702030302020204" pitchFamily="66" charset="0"/>
            </a:endParaRPr>
          </a:p>
        </p:txBody>
      </p:sp>
      <p:sp>
        <p:nvSpPr>
          <p:cNvPr id="5" name="ZoneTexte 4"/>
          <p:cNvSpPr txBox="1"/>
          <p:nvPr/>
        </p:nvSpPr>
        <p:spPr>
          <a:xfrm>
            <a:off x="4610008" y="3965146"/>
            <a:ext cx="1440160" cy="1569660"/>
          </a:xfrm>
          <a:prstGeom prst="rect">
            <a:avLst/>
          </a:prstGeom>
          <a:noFill/>
        </p:spPr>
        <p:txBody>
          <a:bodyPr wrap="square" rtlCol="0">
            <a:spAutoFit/>
          </a:bodyPr>
          <a:lstStyle/>
          <a:p>
            <a:r>
              <a:rPr lang="fr-FR" sz="9600" b="0" dirty="0">
                <a:sym typeface="Wingdings"/>
              </a:rPr>
              <a:t></a:t>
            </a:r>
            <a:endParaRPr lang="fr-FR" sz="9600" b="0" dirty="0"/>
          </a:p>
        </p:txBody>
      </p:sp>
    </p:spTree>
    <p:extLst>
      <p:ext uri="{BB962C8B-B14F-4D97-AF65-F5344CB8AC3E}">
        <p14:creationId xmlns:p14="http://schemas.microsoft.com/office/powerpoint/2010/main" val="3675205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childTnLst>
                          </p:cTn>
                        </p:par>
                        <p:par>
                          <p:cTn id="22" fill="hold">
                            <p:stCondLst>
                              <p:cond delay="3500"/>
                            </p:stCondLst>
                            <p:childTnLst>
                              <p:par>
                                <p:cTn id="23" presetID="1"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childTnLst>
                                </p:cTn>
                              </p:par>
                            </p:childTnLst>
                          </p:cTn>
                        </p:par>
                        <p:par>
                          <p:cTn id="28" fill="hold">
                            <p:stCondLst>
                              <p:cond delay="6500"/>
                            </p:stCondLst>
                            <p:childTnLst>
                              <p:par>
                                <p:cTn id="29" presetID="45" presetClass="entr" presetSubtype="0" fill="hold" grpId="0"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par>
                          <p:cTn id="34" fill="hold">
                            <p:stCondLst>
                              <p:cond delay="9000"/>
                            </p:stCondLst>
                            <p:childTnLst>
                              <p:par>
                                <p:cTn id="35" presetID="6" presetClass="entr" presetSubtype="32" fill="hold" nodeType="afterEffect">
                                  <p:stCondLst>
                                    <p:cond delay="2000"/>
                                  </p:stCondLst>
                                  <p:childTnLst>
                                    <p:set>
                                      <p:cBhvr>
                                        <p:cTn id="36" dur="1" fill="hold">
                                          <p:stCondLst>
                                            <p:cond delay="0"/>
                                          </p:stCondLst>
                                        </p:cTn>
                                        <p:tgtEl>
                                          <p:spTgt spid="7172"/>
                                        </p:tgtEl>
                                        <p:attrNameLst>
                                          <p:attrName>style.visibility</p:attrName>
                                        </p:attrNameLst>
                                      </p:cBhvr>
                                      <p:to>
                                        <p:strVal val="visible"/>
                                      </p:to>
                                    </p:set>
                                    <p:animEffect transition="in" filter="circle(out)">
                                      <p:cBhvr>
                                        <p:cTn id="37" dur="2000"/>
                                        <p:tgtEl>
                                          <p:spTgt spid="7172"/>
                                        </p:tgtEl>
                                      </p:cBhvr>
                                    </p:animEffect>
                                  </p:childTnLst>
                                </p:cTn>
                              </p:par>
                            </p:childTnLst>
                          </p:cTn>
                        </p:par>
                        <p:par>
                          <p:cTn id="38" fill="hold">
                            <p:stCondLst>
                              <p:cond delay="13000"/>
                            </p:stCondLst>
                            <p:childTnLst>
                              <p:par>
                                <p:cTn id="39" presetID="6" presetClass="entr" presetSubtype="32" fill="hold" nodeType="afterEffect">
                                  <p:stCondLst>
                                    <p:cond delay="1000"/>
                                  </p:stCondLst>
                                  <p:childTnLst>
                                    <p:set>
                                      <p:cBhvr>
                                        <p:cTn id="40" dur="1" fill="hold">
                                          <p:stCondLst>
                                            <p:cond delay="0"/>
                                          </p:stCondLst>
                                        </p:cTn>
                                        <p:tgtEl>
                                          <p:spTgt spid="2051"/>
                                        </p:tgtEl>
                                        <p:attrNameLst>
                                          <p:attrName>style.visibility</p:attrName>
                                        </p:attrNameLst>
                                      </p:cBhvr>
                                      <p:to>
                                        <p:strVal val="visible"/>
                                      </p:to>
                                    </p:set>
                                    <p:animEffect transition="in" filter="circle(out)">
                                      <p:cBhvr>
                                        <p:cTn id="41" dur="2000"/>
                                        <p:tgtEl>
                                          <p:spTgt spid="2051"/>
                                        </p:tgtEl>
                                      </p:cBhvr>
                                    </p:animEffect>
                                  </p:childTnLst>
                                </p:cTn>
                              </p:par>
                            </p:childTnLst>
                          </p:cTn>
                        </p:par>
                        <p:par>
                          <p:cTn id="42" fill="hold">
                            <p:stCondLst>
                              <p:cond delay="16000"/>
                            </p:stCondLst>
                            <p:childTnLst>
                              <p:par>
                                <p:cTn id="43" presetID="1" presetClass="entr" presetSubtype="0" fill="hold" grpId="0" nodeType="afterEffect">
                                  <p:stCondLst>
                                    <p:cond delay="50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16500"/>
                            </p:stCondLst>
                            <p:childTnLst>
                              <p:par>
                                <p:cTn id="46" presetID="1" presetClass="entr" presetSubtype="0" fill="hold" grpId="0" nodeType="afterEffect">
                                  <p:stCondLst>
                                    <p:cond delay="2500"/>
                                  </p:stCondLst>
                                  <p:childTnLst>
                                    <p:set>
                                      <p:cBhvr>
                                        <p:cTn id="47" dur="1" fill="hold">
                                          <p:stCondLst>
                                            <p:cond delay="0"/>
                                          </p:stCondLst>
                                        </p:cTn>
                                        <p:tgtEl>
                                          <p:spTgt spid="21"/>
                                        </p:tgtEl>
                                        <p:attrNameLst>
                                          <p:attrName>style.visibility</p:attrName>
                                        </p:attrNameLst>
                                      </p:cBhvr>
                                      <p:to>
                                        <p:strVal val="visible"/>
                                      </p:to>
                                    </p:set>
                                  </p:childTnLst>
                                </p:cTn>
                              </p:par>
                            </p:childTnLst>
                          </p:cTn>
                        </p:par>
                        <p:par>
                          <p:cTn id="48" fill="hold">
                            <p:stCondLst>
                              <p:cond delay="19000"/>
                            </p:stCondLst>
                            <p:childTnLst>
                              <p:par>
                                <p:cTn id="49" presetID="1" presetClass="entr" presetSubtype="0" fill="hold" grpId="0" nodeType="afterEffect">
                                  <p:stCondLst>
                                    <p:cond delay="500"/>
                                  </p:stCondLst>
                                  <p:childTnLst>
                                    <p:set>
                                      <p:cBhvr>
                                        <p:cTn id="50" dur="1" fill="hold">
                                          <p:stCondLst>
                                            <p:cond delay="0"/>
                                          </p:stCondLst>
                                        </p:cTn>
                                        <p:tgtEl>
                                          <p:spTgt spid="5"/>
                                        </p:tgtEl>
                                        <p:attrNameLst>
                                          <p:attrName>style.visibility</p:attrName>
                                        </p:attrNameLst>
                                      </p:cBhvr>
                                      <p:to>
                                        <p:strVal val="visible"/>
                                      </p:to>
                                    </p:set>
                                  </p:childTnLst>
                                </p:cTn>
                              </p:par>
                            </p:childTnLst>
                          </p:cTn>
                        </p:par>
                        <p:par>
                          <p:cTn id="51" fill="hold">
                            <p:stCondLst>
                              <p:cond delay="19500"/>
                            </p:stCondLst>
                            <p:childTnLst>
                              <p:par>
                                <p:cTn id="52" presetID="45" presetClass="entr" presetSubtype="0" fill="hold" grpId="0" nodeType="afterEffect">
                                  <p:stCondLst>
                                    <p:cond delay="100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ppt_w</p:attrName>
                                        </p:attrNameLst>
                                      </p:cBhvr>
                                      <p:tavLst>
                                        <p:tav tm="0" fmla="#ppt_w*sin(2.5*pi*$)">
                                          <p:val>
                                            <p:fltVal val="0"/>
                                          </p:val>
                                        </p:tav>
                                        <p:tav tm="100000">
                                          <p:val>
                                            <p:fltVal val="1"/>
                                          </p:val>
                                        </p:tav>
                                      </p:tavLst>
                                    </p:anim>
                                    <p:anim calcmode="lin" valueType="num">
                                      <p:cBhvr>
                                        <p:cTn id="5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2" grpId="0" animBg="1"/>
      <p:bldP spid="3" grpId="0"/>
      <p:bldP spid="7" grpId="0"/>
      <p:bldP spid="21" grpId="0"/>
      <p:bldP spid="18"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76111" y="948477"/>
            <a:ext cx="2474815" cy="549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Image 9" descr="Logo2013FFRando7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519" y="188640"/>
            <a:ext cx="1080120" cy="4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10573" y="260648"/>
            <a:ext cx="5688632" cy="400110"/>
          </a:xfrm>
          <a:prstGeom prst="rect">
            <a:avLst/>
          </a:prstGeom>
          <a:solidFill>
            <a:schemeClr val="bg1">
              <a:alpha val="60000"/>
            </a:schemeClr>
          </a:solidFill>
        </p:spPr>
        <p:txBody>
          <a:bodyPr wrap="square">
            <a:spAutoFit/>
          </a:bodyPr>
          <a:lstStyle/>
          <a:p>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tel. Portable (suite)</a:t>
            </a:r>
            <a:endParaRPr lang="fr-FR" sz="2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ZoneTexte 2"/>
          <p:cNvSpPr txBox="1"/>
          <p:nvPr/>
        </p:nvSpPr>
        <p:spPr>
          <a:xfrm>
            <a:off x="1339445" y="4180405"/>
            <a:ext cx="3358644" cy="646331"/>
          </a:xfrm>
          <a:prstGeom prst="rect">
            <a:avLst/>
          </a:prstGeom>
          <a:solidFill>
            <a:srgbClr val="FFFF00"/>
          </a:solid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Prendre au moins une photo du problème à signaler</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7" name="Rectangle 6"/>
          <p:cNvSpPr/>
          <p:nvPr/>
        </p:nvSpPr>
        <p:spPr>
          <a:xfrm>
            <a:off x="6300192" y="4354152"/>
            <a:ext cx="864096" cy="923330"/>
          </a:xfrm>
          <a:prstGeom prst="rect">
            <a:avLst/>
          </a:prstGeom>
        </p:spPr>
        <p:txBody>
          <a:bodyPr wrap="square">
            <a:spAutoFit/>
          </a:bodyPr>
          <a:lstStyle/>
          <a:p>
            <a:r>
              <a:rPr lang="fr-FR" sz="5400" dirty="0" smtClean="0">
                <a:latin typeface="Arial"/>
                <a:ea typeface="Calibri"/>
                <a:cs typeface="Times New Roman"/>
                <a:sym typeface="Wingdings"/>
              </a:rPr>
              <a:t></a:t>
            </a:r>
            <a:endParaRPr lang="fr-FR" sz="5400" dirty="0"/>
          </a:p>
        </p:txBody>
      </p:sp>
      <p:sp>
        <p:nvSpPr>
          <p:cNvPr id="21" name="ZoneTexte 20"/>
          <p:cNvSpPr txBox="1"/>
          <p:nvPr/>
        </p:nvSpPr>
        <p:spPr>
          <a:xfrm>
            <a:off x="1209651" y="1648122"/>
            <a:ext cx="4349835" cy="1200329"/>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Si vous signalez le problème sur le lieu où il se trouve, la géolocalisation est automatique </a:t>
            </a:r>
            <a:r>
              <a:rPr lang="fr-FR" sz="1600" i="1" dirty="0" smtClean="0">
                <a:effectLst>
                  <a:outerShdw blurRad="38100" dist="38100" dir="2700000" algn="tl">
                    <a:srgbClr val="000000">
                      <a:alpha val="43137"/>
                    </a:srgbClr>
                  </a:outerShdw>
                </a:effectLst>
                <a:latin typeface="Comic Sans MS" panose="030F0702030302020204" pitchFamily="66" charset="0"/>
              </a:rPr>
              <a:t>(si le GPS fonctionne sur votre téléphone portable)</a:t>
            </a:r>
            <a:endParaRPr lang="fr-FR" sz="1600" i="1" dirty="0">
              <a:effectLst>
                <a:outerShdw blurRad="38100" dist="38100" dir="2700000" algn="tl">
                  <a:srgbClr val="000000">
                    <a:alpha val="43137"/>
                  </a:srgbClr>
                </a:outerShdw>
              </a:effectLst>
              <a:latin typeface="Comic Sans MS" panose="030F0702030302020204" pitchFamily="66" charset="0"/>
            </a:endParaRPr>
          </a:p>
        </p:txBody>
      </p:sp>
      <p:sp>
        <p:nvSpPr>
          <p:cNvPr id="23" name="ZoneTexte 22"/>
          <p:cNvSpPr txBox="1"/>
          <p:nvPr/>
        </p:nvSpPr>
        <p:spPr>
          <a:xfrm>
            <a:off x="1122541" y="948477"/>
            <a:ext cx="4529579" cy="461665"/>
          </a:xfrm>
          <a:prstGeom prst="rect">
            <a:avLst/>
          </a:prstGeom>
          <a:solidFill>
            <a:srgbClr val="FFFF00"/>
          </a:solidFill>
        </p:spPr>
        <p:txBody>
          <a:bodyPr wrap="square" rtlCol="0">
            <a:spAutoFit/>
          </a:bodyPr>
          <a:lstStyle/>
          <a:p>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Ecran Localisation photos</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ZoneTexte 4"/>
          <p:cNvSpPr txBox="1"/>
          <p:nvPr/>
        </p:nvSpPr>
        <p:spPr>
          <a:xfrm>
            <a:off x="6057009" y="1648122"/>
            <a:ext cx="828137" cy="230832"/>
          </a:xfrm>
          <a:prstGeom prst="rect">
            <a:avLst/>
          </a:prstGeom>
          <a:noFill/>
          <a:ln w="25400">
            <a:solidFill>
              <a:srgbClr val="FF0000"/>
            </a:solidFill>
          </a:ln>
        </p:spPr>
        <p:txBody>
          <a:bodyPr wrap="square" rtlCol="0">
            <a:spAutoFit/>
          </a:bodyPr>
          <a:lstStyle/>
          <a:p>
            <a:pPr algn="ctr"/>
            <a:r>
              <a:rPr lang="fr-FR" sz="900" dirty="0" smtClean="0">
                <a:latin typeface="Comic Sans MS" panose="030F0702030302020204" pitchFamily="66" charset="0"/>
              </a:rPr>
              <a:t>localisation</a:t>
            </a:r>
            <a:endParaRPr lang="fr-FR" sz="900" dirty="0">
              <a:latin typeface="Comic Sans MS" panose="030F0702030302020204" pitchFamily="66" charset="0"/>
            </a:endParaRPr>
          </a:p>
        </p:txBody>
      </p:sp>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3154" t="11073" r="9873" b="15199"/>
          <a:stretch/>
        </p:blipFill>
        <p:spPr bwMode="auto">
          <a:xfrm>
            <a:off x="6183308" y="5103291"/>
            <a:ext cx="629993" cy="57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ZoneTexte 21"/>
          <p:cNvSpPr txBox="1"/>
          <p:nvPr/>
        </p:nvSpPr>
        <p:spPr>
          <a:xfrm>
            <a:off x="1302285" y="5076358"/>
            <a:ext cx="3053691" cy="646331"/>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La photo est chargée et s’affiche sur l’écran</a:t>
            </a:r>
            <a:endParaRPr lang="fr-FR" sz="1600" i="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280414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6" presetClass="entr" presetSubtype="32"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circle(out)">
                                      <p:cBhvr>
                                        <p:cTn id="16" dur="2000"/>
                                        <p:tgtEl>
                                          <p:spTgt spid="3074"/>
                                        </p:tgtEl>
                                      </p:cBhvr>
                                    </p:animEffect>
                                  </p:childTnLst>
                                </p:cTn>
                              </p:par>
                            </p:childTnLst>
                          </p:cTn>
                        </p:par>
                        <p:par>
                          <p:cTn id="17" fill="hold">
                            <p:stCondLst>
                              <p:cond delay="3500"/>
                            </p:stCondLst>
                            <p:childTnLst>
                              <p:par>
                                <p:cTn id="18" presetID="10" presetClass="entr" presetSubtype="0" fill="hold" grpId="0" nodeType="afterEffect">
                                  <p:stCondLst>
                                    <p:cond delay="20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2" presetClass="entr" presetSubtype="1" fill="hold" grpId="0" nodeType="after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3000"/>
                                        <p:tgtEl>
                                          <p:spTgt spid="21"/>
                                        </p:tgtEl>
                                      </p:cBhvr>
                                    </p:animEffect>
                                  </p:childTnLst>
                                </p:cTn>
                              </p:par>
                            </p:childTnLst>
                          </p:cTn>
                        </p:par>
                        <p:par>
                          <p:cTn id="30" fill="hold">
                            <p:stCondLst>
                              <p:cond delay="11500"/>
                            </p:stCondLst>
                            <p:childTnLst>
                              <p:par>
                                <p:cTn id="31" presetID="10" presetClass="entr" presetSubtype="0" fill="hold" grpId="0" nodeType="afterEffect">
                                  <p:stCondLst>
                                    <p:cond delay="3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15000"/>
                            </p:stCondLst>
                            <p:childTnLst>
                              <p:par>
                                <p:cTn id="35" presetID="45" presetClass="entr" presetSubtype="0"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par>
                          <p:cTn id="40" fill="hold">
                            <p:stCondLst>
                              <p:cond delay="18000"/>
                            </p:stCondLst>
                            <p:childTnLst>
                              <p:par>
                                <p:cTn id="41" presetID="4" presetClass="entr" presetSubtype="32" fill="hold" nodeType="afterEffect">
                                  <p:stCondLst>
                                    <p:cond delay="2000"/>
                                  </p:stCondLst>
                                  <p:childTnLst>
                                    <p:set>
                                      <p:cBhvr>
                                        <p:cTn id="42" dur="1" fill="hold">
                                          <p:stCondLst>
                                            <p:cond delay="0"/>
                                          </p:stCondLst>
                                        </p:cTn>
                                        <p:tgtEl>
                                          <p:spTgt spid="3075"/>
                                        </p:tgtEl>
                                        <p:attrNameLst>
                                          <p:attrName>style.visibility</p:attrName>
                                        </p:attrNameLst>
                                      </p:cBhvr>
                                      <p:to>
                                        <p:strVal val="visible"/>
                                      </p:to>
                                    </p:set>
                                    <p:animEffect transition="in" filter="box(out)">
                                      <p:cBhvr>
                                        <p:cTn id="43" dur="2000"/>
                                        <p:tgtEl>
                                          <p:spTgt spid="3075"/>
                                        </p:tgtEl>
                                      </p:cBhvr>
                                    </p:animEffect>
                                  </p:childTnLst>
                                </p:cTn>
                              </p:par>
                            </p:childTnLst>
                          </p:cTn>
                        </p:par>
                        <p:par>
                          <p:cTn id="44" fill="hold">
                            <p:stCondLst>
                              <p:cond delay="22000"/>
                            </p:stCondLst>
                            <p:childTnLst>
                              <p:par>
                                <p:cTn id="45" presetID="22" presetClass="entr" presetSubtype="1" fill="hold" grpId="0" nodeType="afterEffect">
                                  <p:stCondLst>
                                    <p:cond delay="150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p:bldP spid="21" grpId="0"/>
      <p:bldP spid="23" grpId="0" animBg="1"/>
      <p:bldP spid="5"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44181"/>
          <a:stretch/>
        </p:blipFill>
        <p:spPr bwMode="auto">
          <a:xfrm>
            <a:off x="5953389" y="942627"/>
            <a:ext cx="2474913" cy="30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9" descr="Logo2013FFRando7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88640"/>
            <a:ext cx="1270793"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03648" y="364992"/>
            <a:ext cx="5479430" cy="400110"/>
          </a:xfrm>
          <a:prstGeom prst="rect">
            <a:avLst/>
          </a:prstGeom>
          <a:solidFill>
            <a:schemeClr val="bg1">
              <a:alpha val="60000"/>
            </a:schemeClr>
          </a:solidFill>
        </p:spPr>
        <p:txBody>
          <a:bodyPr wrap="square">
            <a:spAutoFit/>
          </a:bodyPr>
          <a:lstStyle/>
          <a:p>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tel. Portable (suite)</a:t>
            </a:r>
            <a:endParaRPr lang="fr-FR" sz="2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6" name="ZoneTexte 15"/>
          <p:cNvSpPr txBox="1"/>
          <p:nvPr/>
        </p:nvSpPr>
        <p:spPr>
          <a:xfrm>
            <a:off x="1619673" y="952220"/>
            <a:ext cx="3862167" cy="461665"/>
          </a:xfrm>
          <a:prstGeom prst="rect">
            <a:avLst/>
          </a:prstGeom>
          <a:solidFill>
            <a:srgbClr val="FFFF00"/>
          </a:solidFill>
        </p:spPr>
        <p:txBody>
          <a:bodyPr wrap="square" rtlCol="0">
            <a:spAutoFit/>
          </a:bodyPr>
          <a:lstStyle/>
          <a:p>
            <a:pPr algn="ctr"/>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Le problème rencontré</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7" name="ZoneTexte 16"/>
          <p:cNvSpPr txBox="1"/>
          <p:nvPr/>
        </p:nvSpPr>
        <p:spPr>
          <a:xfrm>
            <a:off x="1277634" y="1680018"/>
            <a:ext cx="2556284"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Quelle activité ?</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19" name="ZoneTexte 18"/>
          <p:cNvSpPr txBox="1"/>
          <p:nvPr/>
        </p:nvSpPr>
        <p:spPr>
          <a:xfrm>
            <a:off x="1279678" y="2468562"/>
            <a:ext cx="2016224"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Quel type ?</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2" name="Flèche vers le bas 1"/>
          <p:cNvSpPr/>
          <p:nvPr/>
        </p:nvSpPr>
        <p:spPr bwMode="auto">
          <a:xfrm rot="10800000">
            <a:off x="6946393" y="1864684"/>
            <a:ext cx="504056" cy="82284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 name="ZoneTexte 20"/>
          <p:cNvSpPr txBox="1"/>
          <p:nvPr/>
        </p:nvSpPr>
        <p:spPr>
          <a:xfrm>
            <a:off x="1547664" y="3700197"/>
            <a:ext cx="2520280"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Quel accès au site ?</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9" name="ZoneTexte 8"/>
          <p:cNvSpPr txBox="1"/>
          <p:nvPr/>
        </p:nvSpPr>
        <p:spPr>
          <a:xfrm>
            <a:off x="1619672" y="2041103"/>
            <a:ext cx="4248472" cy="307777"/>
          </a:xfrm>
          <a:prstGeom prst="rect">
            <a:avLst/>
          </a:prstGeom>
          <a:noFill/>
        </p:spPr>
        <p:txBody>
          <a:bodyPr wrap="square" rtlCol="0">
            <a:spAutoFit/>
          </a:bodyPr>
          <a:lstStyle/>
          <a:p>
            <a:r>
              <a:rPr lang="fr-FR" sz="1400" dirty="0" smtClean="0">
                <a:latin typeface="Comic Sans MS" panose="030F0702030302020204" pitchFamily="66" charset="0"/>
              </a:rPr>
              <a:t>Sélectionner l’activité dans le menu déroulant.</a:t>
            </a:r>
            <a:endParaRPr lang="fr-FR" sz="1400" dirty="0">
              <a:latin typeface="Comic Sans MS" panose="030F0702030302020204" pitchFamily="66"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964" y="930471"/>
            <a:ext cx="2474913" cy="549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9038" y="1850507"/>
            <a:ext cx="148748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851491" y="1649240"/>
            <a:ext cx="731291" cy="215444"/>
          </a:xfrm>
          <a:prstGeom prst="rect">
            <a:avLst/>
          </a:prstGeom>
          <a:solidFill>
            <a:schemeClr val="bg1"/>
          </a:solidFill>
          <a:ln w="25400">
            <a:solidFill>
              <a:srgbClr val="FF0000"/>
            </a:solidFill>
          </a:ln>
        </p:spPr>
        <p:txBody>
          <a:bodyPr wrap="square" rtlCol="0">
            <a:spAutoFit/>
          </a:bodyPr>
          <a:lstStyle/>
          <a:p>
            <a:r>
              <a:rPr lang="fr-FR" sz="800" dirty="0" smtClean="0">
                <a:latin typeface="Comic Sans MS" panose="030F0702030302020204" pitchFamily="66" charset="0"/>
              </a:rPr>
              <a:t>PROBLEME</a:t>
            </a:r>
            <a:endParaRPr lang="fr-FR" sz="800" dirty="0">
              <a:latin typeface="Comic Sans MS" panose="030F0702030302020204" pitchFamily="66" charset="0"/>
            </a:endParaRPr>
          </a:p>
        </p:txBody>
      </p:sp>
      <p:pic>
        <p:nvPicPr>
          <p:cNvPr id="4102" name="Picture 6"/>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62014" y="917220"/>
            <a:ext cx="2492138" cy="553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à coins arrondis 21"/>
          <p:cNvSpPr/>
          <p:nvPr/>
        </p:nvSpPr>
        <p:spPr bwMode="auto">
          <a:xfrm>
            <a:off x="5986267" y="4437112"/>
            <a:ext cx="1464182" cy="359605"/>
          </a:xfrm>
          <a:prstGeom prst="roundRect">
            <a:avLst/>
          </a:prstGeom>
          <a:solidFill>
            <a:schemeClr val="bg1">
              <a:lumMod val="75000"/>
              <a:alpha val="40000"/>
            </a:scheme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 name="ZoneTexte 2"/>
          <p:cNvSpPr txBox="1"/>
          <p:nvPr/>
        </p:nvSpPr>
        <p:spPr>
          <a:xfrm>
            <a:off x="7208083" y="4153615"/>
            <a:ext cx="1464841" cy="1015663"/>
          </a:xfrm>
          <a:prstGeom prst="rect">
            <a:avLst/>
          </a:prstGeom>
          <a:noFill/>
        </p:spPr>
        <p:txBody>
          <a:bodyPr wrap="square" rtlCol="0">
            <a:spAutoFit/>
          </a:bodyPr>
          <a:lstStyle/>
          <a:p>
            <a:r>
              <a:rPr lang="fr-FR" sz="6000" dirty="0" smtClean="0">
                <a:sym typeface="Wingdings"/>
              </a:rPr>
              <a:t></a:t>
            </a:r>
            <a:endParaRPr lang="fr-FR" sz="6000" dirty="0"/>
          </a:p>
        </p:txBody>
      </p:sp>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2057" y="917220"/>
            <a:ext cx="2510158" cy="556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6300192" y="2280263"/>
            <a:ext cx="1481176" cy="230832"/>
          </a:xfrm>
          <a:prstGeom prst="rect">
            <a:avLst/>
          </a:prstGeom>
          <a:solidFill>
            <a:schemeClr val="bg1"/>
          </a:solidFill>
        </p:spPr>
        <p:txBody>
          <a:bodyPr wrap="square" rtlCol="0">
            <a:spAutoFit/>
          </a:bodyPr>
          <a:lstStyle/>
          <a:p>
            <a:r>
              <a:rPr lang="fr-FR" sz="900" dirty="0" smtClean="0">
                <a:solidFill>
                  <a:srgbClr val="FF0000"/>
                </a:solidFill>
                <a:latin typeface="Comic Sans MS" panose="030F0702030302020204" pitchFamily="66" charset="0"/>
              </a:rPr>
              <a:t>Randonnée pédestre</a:t>
            </a:r>
            <a:endParaRPr lang="fr-FR" sz="900" dirty="0">
              <a:solidFill>
                <a:srgbClr val="FF0000"/>
              </a:solidFill>
              <a:latin typeface="Comic Sans MS" panose="030F0702030302020204" pitchFamily="66" charset="0"/>
            </a:endParaRPr>
          </a:p>
        </p:txBody>
      </p:sp>
      <p:pic>
        <p:nvPicPr>
          <p:cNvPr id="922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7972" y="2792115"/>
            <a:ext cx="1658327" cy="103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1619673" y="2852967"/>
            <a:ext cx="3240359" cy="307777"/>
          </a:xfrm>
          <a:prstGeom prst="rect">
            <a:avLst/>
          </a:prstGeom>
          <a:noFill/>
        </p:spPr>
        <p:txBody>
          <a:bodyPr wrap="square" rtlCol="0">
            <a:spAutoFit/>
          </a:bodyPr>
          <a:lstStyle/>
          <a:p>
            <a:r>
              <a:rPr lang="fr-FR" sz="1400" dirty="0" smtClean="0">
                <a:latin typeface="Comic Sans MS" panose="030F0702030302020204" pitchFamily="66" charset="0"/>
              </a:rPr>
              <a:t>Sélectionner </a:t>
            </a:r>
            <a:r>
              <a:rPr lang="fr-FR" sz="1400" dirty="0" smtClean="0">
                <a:latin typeface="Comic Sans MS" panose="030F0702030302020204" pitchFamily="66" charset="0"/>
              </a:rPr>
              <a:t>un type de problème.</a:t>
            </a:r>
            <a:endParaRPr lang="fr-FR" sz="1400" dirty="0">
              <a:latin typeface="Comic Sans MS" panose="030F0702030302020204" pitchFamily="66" charset="0"/>
            </a:endParaRPr>
          </a:p>
        </p:txBody>
      </p:sp>
      <p:sp>
        <p:nvSpPr>
          <p:cNvPr id="4" name="Rectangle 3"/>
          <p:cNvSpPr/>
          <p:nvPr/>
        </p:nvSpPr>
        <p:spPr bwMode="auto">
          <a:xfrm>
            <a:off x="6387972" y="2792115"/>
            <a:ext cx="1784428" cy="328349"/>
          </a:xfrm>
          <a:prstGeom prst="rect">
            <a:avLst/>
          </a:prstGeom>
          <a:solidFill>
            <a:srgbClr val="FFFF00">
              <a:alpha val="31000"/>
            </a:srgbClr>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pic>
        <p:nvPicPr>
          <p:cNvPr id="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840" y="2391802"/>
            <a:ext cx="148748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ZoneTexte 25"/>
          <p:cNvSpPr txBox="1"/>
          <p:nvPr/>
        </p:nvSpPr>
        <p:spPr>
          <a:xfrm>
            <a:off x="1630404" y="4149080"/>
            <a:ext cx="3664023" cy="523220"/>
          </a:xfrm>
          <a:prstGeom prst="rect">
            <a:avLst/>
          </a:prstGeom>
          <a:noFill/>
        </p:spPr>
        <p:txBody>
          <a:bodyPr wrap="square" rtlCol="0">
            <a:spAutoFit/>
          </a:bodyPr>
          <a:lstStyle/>
          <a:p>
            <a:r>
              <a:rPr lang="fr-FR" sz="1400" dirty="0" smtClean="0">
                <a:latin typeface="Comic Sans MS" panose="030F0702030302020204" pitchFamily="66" charset="0"/>
              </a:rPr>
              <a:t>Positionner le curseur pour en fonction de praticabilité de l’itinéraire</a:t>
            </a:r>
            <a:endParaRPr lang="fr-FR" sz="1400" dirty="0">
              <a:latin typeface="Comic Sans MS" panose="030F0702030302020204" pitchFamily="66" charset="0"/>
            </a:endParaRPr>
          </a:p>
        </p:txBody>
      </p:sp>
    </p:spTree>
    <p:extLst>
      <p:ext uri="{BB962C8B-B14F-4D97-AF65-F5344CB8AC3E}">
        <p14:creationId xmlns:p14="http://schemas.microsoft.com/office/powerpoint/2010/main" val="1165351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749"/>
                                          </p:stCondLst>
                                        </p:cTn>
                                        <p:tgtEl>
                                          <p:spTgt spid="4101"/>
                                        </p:tgtEl>
                                        <p:attrNameLst>
                                          <p:attrName>style.visibility</p:attrName>
                                        </p:attrNameLst>
                                      </p:cBhvr>
                                      <p:to>
                                        <p:strVal val="visible"/>
                                      </p:to>
                                    </p:set>
                                  </p:childTnLst>
                                </p:cTn>
                              </p:par>
                            </p:childTnLst>
                          </p:cTn>
                        </p:par>
                        <p:par>
                          <p:cTn id="19" fill="hold">
                            <p:stCondLst>
                              <p:cond delay="4750"/>
                            </p:stCondLst>
                            <p:childTnLst>
                              <p:par>
                                <p:cTn id="20" presetID="45" presetClass="entr" presetSubtype="0" fill="hold" grpId="0" nodeType="after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ppt_w</p:attrName>
                                        </p:attrNameLst>
                                      </p:cBhvr>
                                      <p:tavLst>
                                        <p:tav tm="0" fmla="#ppt_w*sin(2.5*pi*$)">
                                          <p:val>
                                            <p:fltVal val="0"/>
                                          </p:val>
                                        </p:tav>
                                        <p:tav tm="100000">
                                          <p:val>
                                            <p:fltVal val="1"/>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childTnLst>
                                </p:cTn>
                              </p:par>
                            </p:childTnLst>
                          </p:cTn>
                        </p:par>
                        <p:par>
                          <p:cTn id="25" fill="hold">
                            <p:stCondLst>
                              <p:cond delay="7750"/>
                            </p:stCondLst>
                            <p:childTnLst>
                              <p:par>
                                <p:cTn id="26" presetID="16" presetClass="entr" presetSubtype="21"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1000"/>
                                        <p:tgtEl>
                                          <p:spTgt spid="1026"/>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250"/>
                            </p:stCondLst>
                            <p:childTnLst>
                              <p:par>
                                <p:cTn id="33" presetID="4" presetClass="entr" presetSubtype="32" fill="hold" grpId="0" nodeType="afterEffect">
                                  <p:stCondLst>
                                    <p:cond delay="1250"/>
                                  </p:stCondLst>
                                  <p:childTnLst>
                                    <p:set>
                                      <p:cBhvr>
                                        <p:cTn id="34" dur="1" fill="hold">
                                          <p:stCondLst>
                                            <p:cond delay="0"/>
                                          </p:stCondLst>
                                        </p:cTn>
                                        <p:tgtEl>
                                          <p:spTgt spid="17"/>
                                        </p:tgtEl>
                                        <p:attrNameLst>
                                          <p:attrName>style.visibility</p:attrName>
                                        </p:attrNameLst>
                                      </p:cBhvr>
                                      <p:to>
                                        <p:strVal val="visible"/>
                                      </p:to>
                                    </p:set>
                                    <p:animEffect transition="in" filter="box(out)">
                                      <p:cBhvr>
                                        <p:cTn id="35" dur="2000"/>
                                        <p:tgtEl>
                                          <p:spTgt spid="17"/>
                                        </p:tgtEl>
                                      </p:cBhvr>
                                    </p:animEffect>
                                  </p:childTnLst>
                                </p:cTn>
                              </p:par>
                            </p:childTnLst>
                          </p:cTn>
                        </p:par>
                        <p:par>
                          <p:cTn id="36" fill="hold">
                            <p:stCondLst>
                              <p:cond delay="13500"/>
                            </p:stCondLst>
                            <p:childTnLst>
                              <p:par>
                                <p:cTn id="37" presetID="45" presetClass="entr" presetSubtype="0" fill="hold" nodeType="afterEffect">
                                  <p:stCondLst>
                                    <p:cond delay="2000"/>
                                  </p:stCondLst>
                                  <p:childTnLst>
                                    <p:set>
                                      <p:cBhvr>
                                        <p:cTn id="38" dur="1" fill="hold">
                                          <p:stCondLst>
                                            <p:cond delay="0"/>
                                          </p:stCondLst>
                                        </p:cTn>
                                        <p:tgtEl>
                                          <p:spTgt spid="4103"/>
                                        </p:tgtEl>
                                        <p:attrNameLst>
                                          <p:attrName>style.visibility</p:attrName>
                                        </p:attrNameLst>
                                      </p:cBhvr>
                                      <p:to>
                                        <p:strVal val="visible"/>
                                      </p:to>
                                    </p:set>
                                    <p:animEffect transition="in" filter="fade">
                                      <p:cBhvr>
                                        <p:cTn id="39" dur="2000"/>
                                        <p:tgtEl>
                                          <p:spTgt spid="4103"/>
                                        </p:tgtEl>
                                      </p:cBhvr>
                                    </p:animEffect>
                                    <p:anim calcmode="lin" valueType="num">
                                      <p:cBhvr>
                                        <p:cTn id="40" dur="2000" fill="hold"/>
                                        <p:tgtEl>
                                          <p:spTgt spid="4103"/>
                                        </p:tgtEl>
                                        <p:attrNameLst>
                                          <p:attrName>ppt_w</p:attrName>
                                        </p:attrNameLst>
                                      </p:cBhvr>
                                      <p:tavLst>
                                        <p:tav tm="0" fmla="#ppt_w*sin(2.5*pi*$)">
                                          <p:val>
                                            <p:fltVal val="0"/>
                                          </p:val>
                                        </p:tav>
                                        <p:tav tm="100000">
                                          <p:val>
                                            <p:fltVal val="1"/>
                                          </p:val>
                                        </p:tav>
                                      </p:tavLst>
                                    </p:anim>
                                    <p:anim calcmode="lin" valueType="num">
                                      <p:cBhvr>
                                        <p:cTn id="41" dur="2000" fill="hold"/>
                                        <p:tgtEl>
                                          <p:spTgt spid="4103"/>
                                        </p:tgtEl>
                                        <p:attrNameLst>
                                          <p:attrName>ppt_h</p:attrName>
                                        </p:attrNameLst>
                                      </p:cBhvr>
                                      <p:tavLst>
                                        <p:tav tm="0">
                                          <p:val>
                                            <p:strVal val="#ppt_h"/>
                                          </p:val>
                                        </p:tav>
                                        <p:tav tm="100000">
                                          <p:val>
                                            <p:strVal val="#ppt_h"/>
                                          </p:val>
                                        </p:tav>
                                      </p:tavLst>
                                    </p:anim>
                                  </p:childTnLst>
                                </p:cTn>
                              </p:par>
                            </p:childTnLst>
                          </p:cTn>
                        </p:par>
                        <p:par>
                          <p:cTn id="42" fill="hold">
                            <p:stCondLst>
                              <p:cond delay="17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2000"/>
                                        <p:tgtEl>
                                          <p:spTgt spid="9"/>
                                        </p:tgtEl>
                                      </p:cBhvr>
                                    </p:animEffect>
                                  </p:childTnLst>
                                </p:cTn>
                              </p:par>
                            </p:childTnLst>
                          </p:cTn>
                        </p:par>
                        <p:par>
                          <p:cTn id="46" fill="hold">
                            <p:stCondLst>
                              <p:cond delay="19500"/>
                            </p:stCondLst>
                            <p:childTnLst>
                              <p:par>
                                <p:cTn id="47" presetID="16" presetClass="entr" presetSubtype="37" fill="hold" nodeType="afterEffect">
                                  <p:stCondLst>
                                    <p:cond delay="500"/>
                                  </p:stCondLst>
                                  <p:childTnLst>
                                    <p:set>
                                      <p:cBhvr>
                                        <p:cTn id="48" dur="1" fill="hold">
                                          <p:stCondLst>
                                            <p:cond delay="0"/>
                                          </p:stCondLst>
                                        </p:cTn>
                                        <p:tgtEl>
                                          <p:spTgt spid="4102"/>
                                        </p:tgtEl>
                                        <p:attrNameLst>
                                          <p:attrName>style.visibility</p:attrName>
                                        </p:attrNameLst>
                                      </p:cBhvr>
                                      <p:to>
                                        <p:strVal val="visible"/>
                                      </p:to>
                                    </p:set>
                                    <p:animEffect transition="in" filter="barn(outVertical)">
                                      <p:cBhvr>
                                        <p:cTn id="49" dur="1000"/>
                                        <p:tgtEl>
                                          <p:spTgt spid="4102"/>
                                        </p:tgtEl>
                                      </p:cBhvr>
                                    </p:animEffect>
                                  </p:childTnLst>
                                </p:cTn>
                              </p:par>
                            </p:childTnLst>
                          </p:cTn>
                        </p:par>
                        <p:par>
                          <p:cTn id="50" fill="hold">
                            <p:stCondLst>
                              <p:cond delay="21000"/>
                            </p:stCondLst>
                            <p:childTnLst>
                              <p:par>
                                <p:cTn id="51" presetID="16" presetClass="entr" presetSubtype="21" fill="hold" grpId="0" nodeType="afterEffect">
                                  <p:stCondLst>
                                    <p:cond delay="150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2000"/>
                                        <p:tgtEl>
                                          <p:spTgt spid="22"/>
                                        </p:tgtEl>
                                      </p:cBhvr>
                                    </p:animEffect>
                                  </p:childTnLst>
                                </p:cTn>
                              </p:par>
                            </p:childTnLst>
                          </p:cTn>
                        </p:par>
                        <p:par>
                          <p:cTn id="54" fill="hold">
                            <p:stCondLst>
                              <p:cond delay="24500"/>
                            </p:stCondLst>
                            <p:childTnLst>
                              <p:par>
                                <p:cTn id="55" presetID="45" presetClass="entr" presetSubtype="0" fill="hold" grpId="0" nodeType="afterEffect">
                                  <p:stCondLst>
                                    <p:cond delay="100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000"/>
                                        <p:tgtEl>
                                          <p:spTgt spid="3"/>
                                        </p:tgtEl>
                                      </p:cBhvr>
                                    </p:animEffect>
                                    <p:anim calcmode="lin" valueType="num">
                                      <p:cBhvr>
                                        <p:cTn id="58" dur="2000" fill="hold"/>
                                        <p:tgtEl>
                                          <p:spTgt spid="3"/>
                                        </p:tgtEl>
                                        <p:attrNameLst>
                                          <p:attrName>ppt_w</p:attrName>
                                        </p:attrNameLst>
                                      </p:cBhvr>
                                      <p:tavLst>
                                        <p:tav tm="0" fmla="#ppt_w*sin(2.5*pi*$)">
                                          <p:val>
                                            <p:fltVal val="0"/>
                                          </p:val>
                                        </p:tav>
                                        <p:tav tm="100000">
                                          <p:val>
                                            <p:fltVal val="1"/>
                                          </p:val>
                                        </p:tav>
                                      </p:tavLst>
                                    </p:anim>
                                    <p:anim calcmode="lin" valueType="num">
                                      <p:cBhvr>
                                        <p:cTn id="59" dur="2000" fill="hold"/>
                                        <p:tgtEl>
                                          <p:spTgt spid="3"/>
                                        </p:tgtEl>
                                        <p:attrNameLst>
                                          <p:attrName>ppt_h</p:attrName>
                                        </p:attrNameLst>
                                      </p:cBhvr>
                                      <p:tavLst>
                                        <p:tav tm="0">
                                          <p:val>
                                            <p:strVal val="#ppt_h"/>
                                          </p:val>
                                        </p:tav>
                                        <p:tav tm="100000">
                                          <p:val>
                                            <p:strVal val="#ppt_h"/>
                                          </p:val>
                                        </p:tav>
                                      </p:tavLst>
                                    </p:anim>
                                  </p:childTnLst>
                                </p:cTn>
                              </p:par>
                            </p:childTnLst>
                          </p:cTn>
                        </p:par>
                        <p:par>
                          <p:cTn id="60" fill="hold">
                            <p:stCondLst>
                              <p:cond delay="27500"/>
                            </p:stCondLst>
                            <p:childTnLst>
                              <p:par>
                                <p:cTn id="61" presetID="16" presetClass="entr" presetSubtype="21" fill="hold" nodeType="afterEffect">
                                  <p:stCondLst>
                                    <p:cond delay="1000"/>
                                  </p:stCondLst>
                                  <p:childTnLst>
                                    <p:set>
                                      <p:cBhvr>
                                        <p:cTn id="62" dur="1" fill="hold">
                                          <p:stCondLst>
                                            <p:cond delay="0"/>
                                          </p:stCondLst>
                                        </p:cTn>
                                        <p:tgtEl>
                                          <p:spTgt spid="4104"/>
                                        </p:tgtEl>
                                        <p:attrNameLst>
                                          <p:attrName>style.visibility</p:attrName>
                                        </p:attrNameLst>
                                      </p:cBhvr>
                                      <p:to>
                                        <p:strVal val="visible"/>
                                      </p:to>
                                    </p:set>
                                    <p:animEffect transition="in" filter="barn(inVertical)">
                                      <p:cBhvr>
                                        <p:cTn id="63" dur="1500"/>
                                        <p:tgtEl>
                                          <p:spTgt spid="4104"/>
                                        </p:tgtEl>
                                      </p:cBhvr>
                                    </p:animEffect>
                                  </p:childTnLst>
                                </p:cTn>
                              </p:par>
                              <p:par>
                                <p:cTn id="64" presetID="1" presetClass="entr" presetSubtype="0" fill="hold" grpId="0" nodeType="withEffect">
                                  <p:stCondLst>
                                    <p:cond delay="1000"/>
                                  </p:stCondLst>
                                  <p:childTnLst>
                                    <p:set>
                                      <p:cBhvr>
                                        <p:cTn id="65" dur="1" fill="hold">
                                          <p:stCondLst>
                                            <p:cond delay="1499"/>
                                          </p:stCondLst>
                                        </p:cTn>
                                        <p:tgtEl>
                                          <p:spTgt spid="8"/>
                                        </p:tgtEl>
                                        <p:attrNameLst>
                                          <p:attrName>style.visibility</p:attrName>
                                        </p:attrNameLst>
                                      </p:cBhvr>
                                      <p:to>
                                        <p:strVal val="visible"/>
                                      </p:to>
                                    </p:set>
                                  </p:childTnLst>
                                </p:cTn>
                              </p:par>
                              <p:par>
                                <p:cTn id="66" presetID="6" presetClass="entr" presetSubtype="16" fill="hold" nodeType="withEffect">
                                  <p:stCondLst>
                                    <p:cond delay="1000"/>
                                  </p:stCondLst>
                                  <p:childTnLst>
                                    <p:set>
                                      <p:cBhvr>
                                        <p:cTn id="67" dur="1" fill="hold">
                                          <p:stCondLst>
                                            <p:cond delay="0"/>
                                          </p:stCondLst>
                                        </p:cTn>
                                        <p:tgtEl>
                                          <p:spTgt spid="9221"/>
                                        </p:tgtEl>
                                        <p:attrNameLst>
                                          <p:attrName>style.visibility</p:attrName>
                                        </p:attrNameLst>
                                      </p:cBhvr>
                                      <p:to>
                                        <p:strVal val="visible"/>
                                      </p:to>
                                    </p:set>
                                    <p:animEffect transition="in" filter="circle(in)">
                                      <p:cBhvr>
                                        <p:cTn id="68" dur="2000"/>
                                        <p:tgtEl>
                                          <p:spTgt spid="9221"/>
                                        </p:tgtEl>
                                      </p:cBhvr>
                                    </p:animEffect>
                                  </p:childTnLst>
                                </p:cTn>
                              </p:par>
                            </p:childTnLst>
                          </p:cTn>
                        </p:par>
                        <p:par>
                          <p:cTn id="69" fill="hold">
                            <p:stCondLst>
                              <p:cond delay="30500"/>
                            </p:stCondLst>
                            <p:childTnLst>
                              <p:par>
                                <p:cTn id="70" presetID="1" presetClass="entr" presetSubtype="0" fill="hold" grpId="0" nodeType="afterEffect">
                                  <p:stCondLst>
                                    <p:cond delay="2000"/>
                                  </p:stCondLst>
                                  <p:childTnLst>
                                    <p:set>
                                      <p:cBhvr>
                                        <p:cTn id="71" dur="1" fill="hold">
                                          <p:stCondLst>
                                            <p:cond delay="999"/>
                                          </p:stCondLst>
                                        </p:cTn>
                                        <p:tgtEl>
                                          <p:spTgt spid="19"/>
                                        </p:tgtEl>
                                        <p:attrNameLst>
                                          <p:attrName>style.visibility</p:attrName>
                                        </p:attrNameLst>
                                      </p:cBhvr>
                                      <p:to>
                                        <p:strVal val="visible"/>
                                      </p:to>
                                    </p:set>
                                  </p:childTnLst>
                                </p:cTn>
                              </p:par>
                            </p:childTnLst>
                          </p:cTn>
                        </p:par>
                        <p:par>
                          <p:cTn id="72" fill="hold">
                            <p:stCondLst>
                              <p:cond delay="33500"/>
                            </p:stCondLst>
                            <p:childTnLst>
                              <p:par>
                                <p:cTn id="73" presetID="22" presetClass="entr" presetSubtype="8" fill="hold" grpId="0" nodeType="afterEffect">
                                  <p:stCondLst>
                                    <p:cond delay="200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2000"/>
                                        <p:tgtEl>
                                          <p:spTgt spid="24"/>
                                        </p:tgtEl>
                                      </p:cBhvr>
                                    </p:animEffect>
                                  </p:childTnLst>
                                </p:cTn>
                              </p:par>
                            </p:childTnLst>
                          </p:cTn>
                        </p:par>
                        <p:par>
                          <p:cTn id="76" fill="hold">
                            <p:stCondLst>
                              <p:cond delay="37500"/>
                            </p:stCondLst>
                            <p:childTnLst>
                              <p:par>
                                <p:cTn id="77" presetID="45" presetClass="entr" presetSubtype="0" fill="hold" nodeType="afterEffect">
                                  <p:stCondLst>
                                    <p:cond delay="150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500"/>
                                        <p:tgtEl>
                                          <p:spTgt spid="31"/>
                                        </p:tgtEl>
                                      </p:cBhvr>
                                    </p:animEffect>
                                    <p:anim calcmode="lin" valueType="num">
                                      <p:cBhvr>
                                        <p:cTn id="80" dur="1500" fill="hold"/>
                                        <p:tgtEl>
                                          <p:spTgt spid="31"/>
                                        </p:tgtEl>
                                        <p:attrNameLst>
                                          <p:attrName>ppt_w</p:attrName>
                                        </p:attrNameLst>
                                      </p:cBhvr>
                                      <p:tavLst>
                                        <p:tav tm="0" fmla="#ppt_w*sin(2.5*pi*$)">
                                          <p:val>
                                            <p:fltVal val="0"/>
                                          </p:val>
                                        </p:tav>
                                        <p:tav tm="100000">
                                          <p:val>
                                            <p:fltVal val="1"/>
                                          </p:val>
                                        </p:tav>
                                      </p:tavLst>
                                    </p:anim>
                                    <p:anim calcmode="lin" valueType="num">
                                      <p:cBhvr>
                                        <p:cTn id="81" dur="1500" fill="hold"/>
                                        <p:tgtEl>
                                          <p:spTgt spid="31"/>
                                        </p:tgtEl>
                                        <p:attrNameLst>
                                          <p:attrName>ppt_h</p:attrName>
                                        </p:attrNameLst>
                                      </p:cBhvr>
                                      <p:tavLst>
                                        <p:tav tm="0">
                                          <p:val>
                                            <p:strVal val="#ppt_h"/>
                                          </p:val>
                                        </p:tav>
                                        <p:tav tm="100000">
                                          <p:val>
                                            <p:strVal val="#ppt_h"/>
                                          </p:val>
                                        </p:tav>
                                      </p:tavLst>
                                    </p:anim>
                                  </p:childTnLst>
                                </p:cTn>
                              </p:par>
                              <p:par>
                                <p:cTn id="82" presetID="1" presetClass="entr" presetSubtype="0" fill="hold" grpId="0" nodeType="withEffect">
                                  <p:stCondLst>
                                    <p:cond delay="1500"/>
                                  </p:stCondLst>
                                  <p:childTnLst>
                                    <p:set>
                                      <p:cBhvr>
                                        <p:cTn id="83" dur="1" fill="hold">
                                          <p:stCondLst>
                                            <p:cond delay="1499"/>
                                          </p:stCondLst>
                                        </p:cTn>
                                        <p:tgtEl>
                                          <p:spTgt spid="4"/>
                                        </p:tgtEl>
                                        <p:attrNameLst>
                                          <p:attrName>style.visibility</p:attrName>
                                        </p:attrNameLst>
                                      </p:cBhvr>
                                      <p:to>
                                        <p:strVal val="visible"/>
                                      </p:to>
                                    </p:set>
                                  </p:childTnLst>
                                </p:cTn>
                              </p:par>
                            </p:childTnLst>
                          </p:cTn>
                        </p:par>
                        <p:par>
                          <p:cTn id="84" fill="hold">
                            <p:stCondLst>
                              <p:cond delay="40500"/>
                            </p:stCondLst>
                            <p:childTnLst>
                              <p:par>
                                <p:cTn id="85" presetID="1" presetClass="entr" presetSubtype="0" fill="hold" grpId="0" nodeType="afterEffect">
                                  <p:stCondLst>
                                    <p:cond delay="2250"/>
                                  </p:stCondLst>
                                  <p:childTnLst>
                                    <p:set>
                                      <p:cBhvr>
                                        <p:cTn id="86" dur="1" fill="hold">
                                          <p:stCondLst>
                                            <p:cond delay="999"/>
                                          </p:stCondLst>
                                        </p:cTn>
                                        <p:tgtEl>
                                          <p:spTgt spid="21"/>
                                        </p:tgtEl>
                                        <p:attrNameLst>
                                          <p:attrName>style.visibility</p:attrName>
                                        </p:attrNameLst>
                                      </p:cBhvr>
                                      <p:to>
                                        <p:strVal val="visible"/>
                                      </p:to>
                                    </p:set>
                                  </p:childTnLst>
                                </p:cTn>
                              </p:par>
                            </p:childTnLst>
                          </p:cTn>
                        </p:par>
                        <p:par>
                          <p:cTn id="87" fill="hold">
                            <p:stCondLst>
                              <p:cond delay="43750"/>
                            </p:stCondLst>
                            <p:childTnLst>
                              <p:par>
                                <p:cTn id="88" presetID="22" presetClass="entr" presetSubtype="8" fill="hold" grpId="0" nodeType="afterEffect">
                                  <p:stCondLst>
                                    <p:cond delay="200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p:bldP spid="19" grpId="0"/>
      <p:bldP spid="2" grpId="0" animBg="1"/>
      <p:bldP spid="21" grpId="0"/>
      <p:bldP spid="9" grpId="0"/>
      <p:bldP spid="6" grpId="0" animBg="1"/>
      <p:bldP spid="22" grpId="0" animBg="1"/>
      <p:bldP spid="3" grpId="0"/>
      <p:bldP spid="8" grpId="0" animBg="1"/>
      <p:bldP spid="24" grpId="0"/>
      <p:bldP spid="4"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9" descr="Logo2013FFRando7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88640"/>
            <a:ext cx="1270793" cy="5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691680" y="376839"/>
            <a:ext cx="5472608" cy="400110"/>
          </a:xfrm>
          <a:prstGeom prst="rect">
            <a:avLst/>
          </a:prstGeom>
          <a:solidFill>
            <a:schemeClr val="bg1">
              <a:alpha val="60000"/>
            </a:schemeClr>
          </a:solidFill>
        </p:spPr>
        <p:txBody>
          <a:bodyPr wrap="square">
            <a:spAutoFit/>
          </a:bodyPr>
          <a:lstStyle/>
          <a:p>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Je signale depuis mon tel. </a:t>
            </a:r>
            <a:r>
              <a:rPr lang="fr-FR" sz="2000" dirty="0" smtClean="0">
                <a:solidFill>
                  <a:srgbClr val="C00000"/>
                </a:solidFill>
                <a:effectLst>
                  <a:outerShdw blurRad="38100" dist="38100" dir="2700000" algn="tl">
                    <a:srgbClr val="000000">
                      <a:alpha val="43137"/>
                    </a:srgbClr>
                  </a:outerShdw>
                </a:effectLst>
                <a:latin typeface="Comic Sans MS" panose="030F0702030302020204" pitchFamily="66" charset="0"/>
              </a:rPr>
              <a:t>Portable (suite)</a:t>
            </a:r>
            <a:endParaRPr lang="fr-FR" sz="2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6" name="ZoneTexte 15"/>
          <p:cNvSpPr txBox="1"/>
          <p:nvPr/>
        </p:nvSpPr>
        <p:spPr>
          <a:xfrm>
            <a:off x="2561085" y="1196752"/>
            <a:ext cx="4208279" cy="461665"/>
          </a:xfrm>
          <a:prstGeom prst="rect">
            <a:avLst/>
          </a:prstGeom>
          <a:noFill/>
        </p:spPr>
        <p:txBody>
          <a:bodyPr wrap="square" rtlCol="0">
            <a:spAutoFit/>
          </a:bodyPr>
          <a:lstStyle/>
          <a:p>
            <a:r>
              <a:rPr lang="fr-FR" dirty="0" smtClean="0">
                <a:solidFill>
                  <a:srgbClr val="800000"/>
                </a:solidFill>
                <a:effectLst>
                  <a:outerShdw blurRad="38100" dist="38100" dir="2700000" algn="tl">
                    <a:srgbClr val="000000">
                      <a:alpha val="43137"/>
                    </a:srgbClr>
                  </a:outerShdw>
                </a:effectLst>
                <a:latin typeface="Comic Sans MS" panose="030F0702030302020204" pitchFamily="66" charset="0"/>
              </a:rPr>
              <a:t>2 - Le problème résumé</a:t>
            </a:r>
            <a:endParaRPr lang="fr-FR"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7" name="ZoneTexte 16"/>
          <p:cNvSpPr txBox="1"/>
          <p:nvPr/>
        </p:nvSpPr>
        <p:spPr>
          <a:xfrm>
            <a:off x="1835696" y="3661608"/>
            <a:ext cx="3312368" cy="369332"/>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Type: Balisage signalétique</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14" name="ZoneTexte 13"/>
          <p:cNvSpPr txBox="1"/>
          <p:nvPr/>
        </p:nvSpPr>
        <p:spPr>
          <a:xfrm>
            <a:off x="1908334" y="2907407"/>
            <a:ext cx="3492388" cy="369332"/>
          </a:xfrm>
          <a:prstGeom prst="rect">
            <a:avLst/>
          </a:prstGeom>
          <a:noFill/>
        </p:spPr>
        <p:txBody>
          <a:bodyPr wrap="square" rtlCol="0">
            <a:spAutoFit/>
          </a:bodyPr>
          <a:lstStyle/>
          <a:p>
            <a:r>
              <a:rPr lang="fr-FR" sz="1800" dirty="0" smtClean="0">
                <a:effectLst>
                  <a:outerShdw blurRad="38100" dist="38100" dir="2700000" algn="tl">
                    <a:srgbClr val="000000">
                      <a:alpha val="43137"/>
                    </a:srgbClr>
                  </a:outerShdw>
                </a:effectLst>
                <a:latin typeface="Comic Sans MS" panose="030F0702030302020204" pitchFamily="66" charset="0"/>
              </a:rPr>
              <a:t>Activité: Randonnée pédestre</a:t>
            </a:r>
            <a:endParaRPr lang="fr-FR" sz="1800" dirty="0">
              <a:effectLst>
                <a:outerShdw blurRad="38100" dist="38100" dir="2700000" algn="tl">
                  <a:srgbClr val="000000">
                    <a:alpha val="43137"/>
                  </a:srgbClr>
                </a:outerShdw>
              </a:effectLst>
              <a:latin typeface="Comic Sans MS" panose="030F0702030302020204" pitchFamily="66" charset="0"/>
            </a:endParaRPr>
          </a:p>
        </p:txBody>
      </p:sp>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945" t="7892" r="7220" b="42307"/>
          <a:stretch/>
        </p:blipFill>
        <p:spPr bwMode="auto">
          <a:xfrm>
            <a:off x="5436096" y="1981030"/>
            <a:ext cx="3324933" cy="404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1908334" y="5329770"/>
            <a:ext cx="2808312" cy="646331"/>
          </a:xfrm>
          <a:prstGeom prst="rect">
            <a:avLst/>
          </a:prstGeom>
          <a:noFill/>
        </p:spPr>
        <p:txBody>
          <a:bodyPr wrap="square" rtlCol="0">
            <a:spAutoFit/>
          </a:bodyPr>
          <a:lstStyle/>
          <a:p>
            <a:pPr algn="ctr"/>
            <a:r>
              <a:rPr lang="fr-FR" sz="1800" dirty="0" smtClean="0">
                <a:effectLst>
                  <a:outerShdw blurRad="38100" dist="38100" dir="2700000" algn="tl">
                    <a:srgbClr val="000000">
                      <a:alpha val="43137"/>
                    </a:srgbClr>
                  </a:outerShdw>
                </a:effectLst>
                <a:latin typeface="Comic Sans MS" panose="030F0702030302020204" pitchFamily="66" charset="0"/>
              </a:rPr>
              <a:t>La randonnée est toujours praticable</a:t>
            </a:r>
            <a:endParaRPr lang="fr-FR" sz="1800" dirty="0">
              <a:effectLst>
                <a:outerShdw blurRad="38100" dist="38100" dir="2700000" algn="tl">
                  <a:srgbClr val="000000">
                    <a:alpha val="43137"/>
                  </a:srgbClr>
                </a:outerShdw>
              </a:effectLst>
              <a:latin typeface="Comic Sans MS" panose="030F0702030302020204" pitchFamily="66" charset="0"/>
            </a:endParaRPr>
          </a:p>
        </p:txBody>
      </p:sp>
      <p:sp>
        <p:nvSpPr>
          <p:cNvPr id="5" name="Rectangle à coins arrondis 4"/>
          <p:cNvSpPr/>
          <p:nvPr/>
        </p:nvSpPr>
        <p:spPr bwMode="auto">
          <a:xfrm>
            <a:off x="5580111" y="5365406"/>
            <a:ext cx="1189253" cy="655882"/>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 name="Rectangle à coins arrondis 2"/>
          <p:cNvSpPr/>
          <p:nvPr/>
        </p:nvSpPr>
        <p:spPr bwMode="auto">
          <a:xfrm>
            <a:off x="6516216" y="1981030"/>
            <a:ext cx="1296144" cy="533897"/>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 name="Rectangle à coins arrondis 21"/>
          <p:cNvSpPr/>
          <p:nvPr/>
        </p:nvSpPr>
        <p:spPr bwMode="auto">
          <a:xfrm>
            <a:off x="5660462" y="2917134"/>
            <a:ext cx="1863866" cy="359605"/>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 name="Rectangle à coins arrondis 22"/>
          <p:cNvSpPr/>
          <p:nvPr/>
        </p:nvSpPr>
        <p:spPr bwMode="auto">
          <a:xfrm>
            <a:off x="5869475" y="3648328"/>
            <a:ext cx="502725" cy="359605"/>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83608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4" presetClass="entr" presetSubtype="32" fill="hold" nodeType="afterEffect">
                                  <p:stCondLst>
                                    <p:cond delay="1500"/>
                                  </p:stCondLst>
                                  <p:childTnLst>
                                    <p:set>
                                      <p:cBhvr>
                                        <p:cTn id="18" dur="1" fill="hold">
                                          <p:stCondLst>
                                            <p:cond delay="0"/>
                                          </p:stCondLst>
                                        </p:cTn>
                                        <p:tgtEl>
                                          <p:spTgt spid="20"/>
                                        </p:tgtEl>
                                        <p:attrNameLst>
                                          <p:attrName>style.visibility</p:attrName>
                                        </p:attrNameLst>
                                      </p:cBhvr>
                                      <p:to>
                                        <p:strVal val="visible"/>
                                      </p:to>
                                    </p:set>
                                    <p:animEffect transition="in" filter="box(out)">
                                      <p:cBhvr>
                                        <p:cTn id="19" dur="2000"/>
                                        <p:tgtEl>
                                          <p:spTgt spid="20"/>
                                        </p:tgtEl>
                                      </p:cBhvr>
                                    </p:animEffect>
                                  </p:childTnLst>
                                </p:cTn>
                              </p:par>
                            </p:childTnLst>
                          </p:cTn>
                        </p:par>
                        <p:par>
                          <p:cTn id="20" fill="hold">
                            <p:stCondLst>
                              <p:cond delay="6500"/>
                            </p:stCondLst>
                            <p:childTnLst>
                              <p:par>
                                <p:cTn id="21" presetID="2" presetClass="entr" presetSubtype="4"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9000"/>
                            </p:stCondLst>
                            <p:childTnLst>
                              <p:par>
                                <p:cTn id="26" presetID="1" presetClass="entr" presetSubtype="0" fill="hold" grpId="0" nodeType="afterEffect">
                                  <p:stCondLst>
                                    <p:cond delay="20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1000"/>
                            </p:stCondLst>
                            <p:childTnLst>
                              <p:par>
                                <p:cTn id="29" presetID="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4" presetClass="entr" presetSubtype="32" fill="hold" grpId="0" nodeType="afterEffect">
                                  <p:stCondLst>
                                    <p:cond delay="1000"/>
                                  </p:stCondLst>
                                  <p:childTnLst>
                                    <p:set>
                                      <p:cBhvr>
                                        <p:cTn id="35" dur="1" fill="hold">
                                          <p:stCondLst>
                                            <p:cond delay="0"/>
                                          </p:stCondLst>
                                        </p:cTn>
                                        <p:tgtEl>
                                          <p:spTgt spid="17"/>
                                        </p:tgtEl>
                                        <p:attrNameLst>
                                          <p:attrName>style.visibility</p:attrName>
                                        </p:attrNameLst>
                                      </p:cBhvr>
                                      <p:to>
                                        <p:strVal val="visible"/>
                                      </p:to>
                                    </p:set>
                                    <p:animEffect transition="in" filter="box(out)">
                                      <p:cBhvr>
                                        <p:cTn id="36" dur="2000"/>
                                        <p:tgtEl>
                                          <p:spTgt spid="17"/>
                                        </p:tgtEl>
                                      </p:cBhvr>
                                    </p:animEffect>
                                  </p:childTnLst>
                                </p:cTn>
                              </p:par>
                            </p:childTnLst>
                          </p:cTn>
                        </p:par>
                        <p:par>
                          <p:cTn id="37" fill="hold">
                            <p:stCondLst>
                              <p:cond delay="1500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16000"/>
                            </p:stCondLst>
                            <p:childTnLst>
                              <p:par>
                                <p:cTn id="43" presetID="1" presetClass="entr" presetSubtype="0" fill="hold" grpId="0" nodeType="afterEffect">
                                  <p:stCondLst>
                                    <p:cond delay="2000"/>
                                  </p:stCondLst>
                                  <p:childTnLst>
                                    <p:set>
                                      <p:cBhvr>
                                        <p:cTn id="44" dur="1" fill="hold">
                                          <p:stCondLst>
                                            <p:cond delay="0"/>
                                          </p:stCondLst>
                                        </p:cTn>
                                        <p:tgtEl>
                                          <p:spTgt spid="21"/>
                                        </p:tgtEl>
                                        <p:attrNameLst>
                                          <p:attrName>style.visibility</p:attrName>
                                        </p:attrNameLst>
                                      </p:cBhvr>
                                      <p:to>
                                        <p:strVal val="visible"/>
                                      </p:to>
                                    </p:set>
                                  </p:childTnLst>
                                </p:cTn>
                              </p:par>
                            </p:childTnLst>
                          </p:cTn>
                        </p:par>
                        <p:par>
                          <p:cTn id="45" fill="hold">
                            <p:stCondLst>
                              <p:cond delay="18000"/>
                            </p:stCondLst>
                            <p:childTnLst>
                              <p:par>
                                <p:cTn id="46" presetID="2" presetClass="entr" presetSubtype="4" fill="hold" grpId="0" nodeType="afterEffect">
                                  <p:stCondLst>
                                    <p:cond delay="10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4" grpId="0"/>
      <p:bldP spid="21" grpId="0"/>
      <p:bldP spid="5" grpId="0" animBg="1"/>
      <p:bldP spid="3" grpId="0" animBg="1"/>
      <p:bldP spid="22" grpId="0" animBg="1"/>
      <p:bldP spid="23" grpId="0" animBg="1"/>
    </p:bldLst>
  </p:timing>
</p:sld>
</file>

<file path=ppt/theme/theme1.xml><?xml version="1.0" encoding="utf-8"?>
<a:theme xmlns:a="http://schemas.openxmlformats.org/drawingml/2006/main" name="Cahier à spirale">
  <a:themeElements>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Cahier à spira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23071</TotalTime>
  <Words>474</Words>
  <Application>Microsoft Office PowerPoint</Application>
  <PresentationFormat>Affichage à l'écran (4:3)</PresentationFormat>
  <Paragraphs>100</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Cahier à spirale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GIRET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et Jeannine</dc:creator>
  <cp:lastModifiedBy>paul</cp:lastModifiedBy>
  <cp:revision>355</cp:revision>
  <dcterms:created xsi:type="dcterms:W3CDTF">2010-01-25T17:54:50Z</dcterms:created>
  <dcterms:modified xsi:type="dcterms:W3CDTF">2021-06-25T14:40:34Z</dcterms:modified>
</cp:coreProperties>
</file>